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900" r:id="rId3"/>
    <p:sldId id="940" r:id="rId4"/>
    <p:sldId id="903" r:id="rId5"/>
    <p:sldId id="972" r:id="rId6"/>
    <p:sldId id="948" r:id="rId7"/>
    <p:sldId id="946" r:id="rId8"/>
    <p:sldId id="906" r:id="rId9"/>
    <p:sldId id="954" r:id="rId10"/>
    <p:sldId id="955" r:id="rId11"/>
    <p:sldId id="956" r:id="rId12"/>
    <p:sldId id="974" r:id="rId13"/>
    <p:sldId id="976" r:id="rId14"/>
    <p:sldId id="977" r:id="rId15"/>
    <p:sldId id="978" r:id="rId16"/>
    <p:sldId id="947" r:id="rId17"/>
    <p:sldId id="952" r:id="rId18"/>
    <p:sldId id="953" r:id="rId19"/>
    <p:sldId id="969" r:id="rId20"/>
    <p:sldId id="968" r:id="rId21"/>
    <p:sldId id="971" r:id="rId22"/>
    <p:sldId id="958" r:id="rId23"/>
    <p:sldId id="973" r:id="rId24"/>
    <p:sldId id="966" r:id="rId25"/>
  </p:sldIdLst>
  <p:sldSz cx="9144000" cy="5143500" type="screen16x9"/>
  <p:notesSz cx="6735763" cy="9799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ырянова Наталья Федоровна" initials="ЗНФ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2CA5B"/>
    <a:srgbClr val="000066"/>
    <a:srgbClr val="DA251D"/>
    <a:srgbClr val="FFFFFF"/>
    <a:srgbClr val="D3E5D2"/>
    <a:srgbClr val="39BCFE"/>
    <a:srgbClr val="C0EBFE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89133" autoAdjust="0"/>
  </p:normalViewPr>
  <p:slideViewPr>
    <p:cSldViewPr>
      <p:cViewPr varScale="1">
        <p:scale>
          <a:sx n="105" d="100"/>
          <a:sy n="105" d="100"/>
        </p:scale>
        <p:origin x="-907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31" d="100"/>
          <a:sy n="131" d="100"/>
        </p:scale>
        <p:origin x="-1786" y="1094"/>
      </p:cViewPr>
      <p:guideLst>
        <p:guide orient="horz" pos="3086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9-29T13:25:33.123" idx="1">
    <p:pos x="10" y="10"/>
    <p:text/>
  </p:cm>
  <p:cm authorId="0" dt="2017-09-29T13:25:36.477" idx="2">
    <p:pos x="146" y="14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C5D6A-677C-4C15-9934-EEFFBA18BBD9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256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F79B-C19E-4E12-90A1-B6DCD4F3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3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своем выступлении хочу осветить основные меры поддержки в Новосибирской области. </a:t>
            </a:r>
          </a:p>
          <a:p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подробно остановлюсь на поддержке промышленных предприятий и институтах развития . </a:t>
            </a:r>
          </a:p>
          <a:p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парковых и кластерных объектах будет подробно освещена в рамках форума </a:t>
            </a:r>
            <a:r>
              <a:rPr lang="en-US" sz="16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InPark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последующие 2 дня.</a:t>
            </a:r>
            <a:endParaRPr lang="ru-RU" sz="16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781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регулирования подпрограммы "Государственная поддержка научно-производственных центров в Новосибирской области" является инновационная деятельность, осуществляемая научно-производственными центрами в приоритетных направлениях развития промышленности Новосибирской области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субсидии также определяется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комиссионно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зависимости от набранных баллов по установленным критериям для оценки , может быть компенсировано от 20 до 50 % стоимости инновационного проекта. Предельная сумма инновационного проекта устанавливается ежегодно министерством.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 последних года было профинансировано 4 проекта общей стоимостью 90 миллионов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рублей, в том числе 2 проекта –флагманские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ООО «Модульные Системы Торнадо» и ООО «ЭПОС-Инжиниринг»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5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предоставляются организациям, осуществляющим деятельность в сфере производства или предоставляющим услуги в сфере разработки и производства медицинских изделий, лекарственных средств, медицинских технологий и отнесенным к видам экономической деятельности к производству продукции медицинских изделий, лекарственных средств и медицинских технологий, применяемых в медицинских целях, и оказанию услуг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субсидии определяется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комиссионно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зависимости от баллов, и составляет 25 или 50 % затрат организаций, предельный уровень субсидий -  4 млн. рублей.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 года реализации программы на поддержку направлено 25 млн. рублей.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Компенсировано 10 единиц доклинических испытаний, 21 образец к обязательным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видам испытаний, затраты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создание или усовершенствование 4 специализированных аккредитованных лабораторий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41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развития малого и среднего предпринимательства субсидии предоставляются на компенсацию части затрат, связанных  с приобретением оборудования, части лизинговых платежей, банковских процентов и другие.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могут быть предоставлены предприятию, основным видом деятельности которого является любой тип производства, за исключением производства подакцизных товаров.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отметить, что с 2017 года обеспечение роста рабочих мест является дифференцированным показателем эффективности, и зависит от суммы предоставленной субсидии. Минимальный прожиточный уровень для трудоспособного населения во втором квартале 2017 года в Новосибирской области составил 11 854 рубля.  Исходя из этого критерия определяется уровень заработной платы для получателей субсидий.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планового значения показателя эффективности влечет возврат в бюджет части субсидии, пропорционально степени не достижения показателя.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90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предоставляются при оформлении в лизинг оборудования, устройств, механизмов, транспортных средств (за исключением легковых автомобилей и воздушных судов), станков, приборов, аппаратов, агрегатов, установок и других основных средств со сроком использования более 2 лет.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сумма субсидии – 15 млн., сумма субсидии ограничена суммой налогов, уплаченных в бюджет области в предшествующем году.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96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Субсидирование части затрат, связанных с приобретением оборудования в собственность предоставляются в размере 50% от затрат (без НДС), не более суммы уплаченных налогов в бюджет области в предшествующем году и не более 15 млн. руб. на одного получателя.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Приобретаемое оборудование должно быть предназначено для осуществления основного вида деятельности и на момент приобретения быть новым.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отсутствием в текущем году, а также и в последующие годы,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данной формы поддержки  из федерального бюджета, планируется пересмотреть порядок расчета суммы субсидии – скорее всего будет снижен процент субсидирования затрат с 50% до 25%.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Организована</a:t>
            </a:r>
            <a:r>
              <a:rPr lang="ru-RU" baseline="0" dirty="0" smtClean="0"/>
              <a:t> работа по содействию малым и средним предпринимателям к работе с Корпорацией МСП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86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Новосибирской области созданы различные типы организаций, образующих инфраструктуру поддержки малого и среднего предпринимательства.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Одними из первых были созданы два фонда – Региональный гарантийный фонд и фонд микрофинансирования.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Мэрией города Новосибирска и администрацией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наукограда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Кольцово созданы три бизнес-инкубатора, один из которых является инновационным, два оставшихся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офисно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-производственными.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внимание уделяется созданию организаций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-производственной инфраструктуры – созданы два центра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 Технопарке Новосибирского Академгородка и медицинском технопарке) и два инжиниринговых центра.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63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микрофинансирования Новосибирской области существует с 2010 года, является одним из крупнейших подобных фондов в российской Федерации.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микрофинансирования предоставляет займы для промышленных малых предприятий по ставке 8,25 %, а для прочих – по 10% на срок до трёх лет.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основными клиентами Фонда являются предприятия торговли и сферы услуг (им предоставлено 43% займов в 2017 году), но и промышленные малые предприятия также пользуются услугами фонда (18% всех займов 2017 года).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75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Гарантийный фонд Новосибирской области работает с 2009 года.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Капитализация Фонда в настоящее время составляет около 1,5 млрд. руб.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предоставляет поручительства по кредитам, банковским гарантиям, лизинговым сделкам.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Фонда есть программа предоставления совместных поручительств с АО «МСП Банк» и АО «Корпорация МСП».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размер поручительства – 100 млн. руб.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93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Технопарке Новосибирского Академгородка начал создаваться в 2010 году по инициативе резидентов Технопарка.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его создания являлось наличие в Технопарке оборудования для выполнения технических задач, которые возникают при выполнении проекта резидента технопарка, и являются общими для многих резидентов. Например, изготовление деталей, проведение прочностных и климатических испытаний, тиражирование документации и прочее. Так при помощи экспертного мнения прежде всего резидентов технопарка был сформирован перечень технологий, наличие которых является необходимым для обеспечения деятельности большинства резидентов.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6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слайде обозначены направления поддержки предпринимателей в Новосибирской области.  В чем-то применяемые виды поддержки аналогичны инструментам, используемым и в других регионах – это поддержка инвесторов, малого и среднего предпринимательства.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есть некоторые наработки, которые индивидуальны только для Новосибирской области.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63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поддержки полного цикла «проектирование – макетирование – испытания – производство – отгрузка» в составе центра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создаются «технологические участки». Начинался центр с 9 участков  в 2009 году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Листообработка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Копировально-полиграфический, Упаковка, Моточное производство и DIP-монтаж, Участок слесарного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Контрольно-испытательный, Сварка, Механика, Высокоточная механообработка), в настоящее время участков 14. Есть такие уникальные технологии как прямое производство из пластиков, производство на станках с ЧПУ из металла и пластика, аддитивные технологии, разработка композиционных материалов на основе металлов, керамики, термопластов, реактопластов, эластомеров.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89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следует отметить центр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медицинском технопарке. Центр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более 300 позиций самого современного уникального оборудования размещенного на площади более 600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Оказывает услуги не только по созданию прототипа медицинского изделия и технологии, но и проведению всего комплекса доклинических испытаний.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центра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функционируют три направления: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Центр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таргетных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и медико-генетических исследований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Центр регенеративной медицины и клеточных технологий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Центр исследования новых материалов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инфраструктура позволяет запустить механизм подготовки изделий медицинского назначения, техники и лекарственных средств в серийное производство, сократить инвестиционные вложения в отдельные проекты до 70%, тем самым увеличить привлекательность сферы производства и внедрения инновационных продуктов.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320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задачей деятельности Центра координации поддержки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ориентированных субъектов МСП является –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экспортного сектора экономики и увеличение объемов экспорта готовой продукции (товаров, работ и услуг), производимой малыми и средними предприятиями на территории субъекта Российской Федерации;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экспорта реализует  систему мер по информационно-консультационной, организационной 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промоутерской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поддержке субъектов малого и среднего предпринимательства, производящих и (или) реализующих товары (работы, услуги), предназначенные для экспорта.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организации бизнес-миссий в иностранные государства и участия предприятий в зарубежных выставках, центр оказывает содействие в патентовании, сертификации продукции, реализует образовательную программу для экспортеров, в том числе программу Российского экспортного центра, предоставляет консультационные услуги.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73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индустриальных (промышленных) парков и технопарков - важнейшее приоритетное направление инвестиционной политики Новосибирской области, обеспечивающее серьезные конкурентные преимущества региона в привлечении инвесторов. На территории Новосибирской области имеется успешный опыт формирования государственных и негосударственных парковых проектов. В 2016 году Правительством утверждена Концепция парковой политики Новосибирской области. В концепции сформулированы цель, задачи и принципы реализации региональной парковой политики, описана отраслевая специализация парковых проектов и рекомендации к их территориальному размещению, с учетом развития Новосибирской агломерации. В Концепции отражена взаимосвязь парковой и кластерной политик. Парковые проекты могут служить удачным местом размещения кластеров. Такими примерами в регионе являются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Академпарк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Биотехнопарк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Медтехнопарк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Новосибирская область в этом плане является одной из лучших практик в стране.»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58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1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23900"/>
            <a:ext cx="6532563" cy="36750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ускорения развития экономики Новосибирской области возможно только путем консолидации усилий всех доступных ресурсов: использование собственных средств предприятий на развитие, всех мер государственной поддержки,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институтов развития,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специализированных финансовых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этой целью была принята  Программа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реиндустриализации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экономики Новосибирской области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Прорывные, получившие статус «флагманские», проекты Программы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реиндустриализации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рассмотрения на инвестиционной совете Новосибирской области включаются в специальный  реестр. Это дает право организациям, реализующим проекты, в приоритетном порядке получать любые виды поддержки на областном уровне. Рассмотрение проектов на федеральном уровне производится на рабочей группе под руководством Заместителя Председателя Правительства Российской Федерации А.В.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Дворковича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5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75593" y="4755803"/>
            <a:ext cx="5389563" cy="441007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Новосибирской области сформирована развитая система мер государственной поддержки инвесторов. Ежегодно около 25 инвесторам предоставляются налоговые льготы и субсидии в пределах 25% от капитальных затрат. Ежегодный лимит налоговых льгот составляет 850 млн. руб., субсидий 172 млн. руб. Нефинансовые меры поддержки инвесторам предоставляют региональные органы власти, Агентство инвестиционного развития Новосибирской области, инвестиционные уполномоченные в муниципалитетах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05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привлечения инвестиций, оказания поддержки компаниям и предпринимателям в Новосибирской области  созданы специализированные региональные институты развития: агентства, центры, фонды. Система организаций, образующих инфраструктуру поддержки инновационной и инвестиционной деятельности Новосибирской области, сбалансирована и эффективно работает по разным направлениям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25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2009 года, осуществляется поддержка промышленных предприятий в виде субсидий и налоговых льгот.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отсутствии законодательной базы на федеральном уровне действовал закон Новосибирской области о поддержке товаропроизводителей. После принятия Закона о Промышленной политике в Российской Федерации соответствующим законом области регулируется господдержка субъектов деятельности в сфере промышленности. В смежных отраслях также применяется нормы закона «О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политике Новосибирской области в сфере развития инновационной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67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субъектов деятельности в сфере промышленности, осуществляющих свою деятельность по виду деятельности «Обрабатывающие производства», установлено право на льготы по налогу на прибыль организаций, по налогу на имущество организаций.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Максимальной льготой могут воспользоваться организации, реализующие «флагманские» проекты Программы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реиндустриализации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работающие предприятия, увеличившие свою налогооблагаемую базу более чем на 30 %, могут применять пониженную ставку 14,5 % по налогу на прибыль.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Льгота по налогу на имущество позволяет не платить налог в сумме прироста налоговой базы за соответствующий период.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меры востребованы, за последние 2 года было предоставлено льгот на сумму 468,3 млн. рублей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предприятий – 1 предприятие, реализующее «флагманский» проект (Катализатор)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1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регламентировано государственной программой «Развитие промышленности и повышение ее конкурентоспособности на 2015 – 2020 годы». Ранее действовали ведомственные целевые программы по этим направлениям.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«Техническое перевооружение промышленности Новосибирской области» имеет наибольшее наполнение финансовыми средствами и действует для всех предприятий обрабатывающих производств.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Спецификой экономики Новосибирской области является наличие научной базы на территории региона. С целью вовлечения исследований и разработок в производство разработана и реализуется подпрограмма «Государственная поддержка научно-производственных центров в Новосибирской области»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«молодая» по срокам реализации подпрограмма – «Развитие медицинской промышленности на территории Новосибирской области», действует третий год. Была специально разработана с целью поддержки инновационных медицинских предприятий.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66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субсидии предоставляются на конкурсной основе.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субсидий от 0,5 млн. рублей до 10 млн. рублей, но не более 25 % понесенных предприятие затрат. Однако окончательная сумма определяется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комиссионно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персональных анкет расчета эффекта внедрения приобретенного оборудования или проведенных работ в производство.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Введены показатели результативности использования субсидий. В случае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недостижения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показателей применяются штрафные санкции, вплоть до полного возврата субсидий.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два последние года предоставлено промышленным предприятиям предоставлено 91 млн. рублей субсидий на компенсацию затрат по приобретению 181 единицы нового оборудования и 12 опытно-конструкторских работ. Собственные затраты предприятий составили 553 млн. рублей. Необходимо отметить,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многие предприятия, получив финансовые средства, вновь вкладывают их в развитие и опять приходят за господдержкой.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F79B-C19E-4E12-90A1-B6DCD4F301E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93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90E459-0436-463D-A9E3-3FA8AB286960}" type="datetimeFigureOut">
              <a:rPr lang="ru-RU" smtClean="0"/>
              <a:pPr>
                <a:defRPr/>
              </a:pPr>
              <a:t>04.07.2019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5FAC4-C754-49E5-B5CE-153CC91476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EB930F-F296-425F-A98A-4AA4555F2F5C}" type="datetimeFigureOut">
              <a:rPr lang="ru-RU" smtClean="0"/>
              <a:pPr>
                <a:defRPr/>
              </a:pPr>
              <a:t>04.07.2019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36502-9ED5-4B7A-8E9D-E65D476E18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ED7B0-08F9-4F20-A90E-63C3BB43C1ED}" type="datetimeFigureOut">
              <a:rPr lang="ru-RU" smtClean="0"/>
              <a:pPr>
                <a:defRPr/>
              </a:pPr>
              <a:t>04.07.2019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1922D-0FA4-4C28-A1F0-352EE546D7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253051-AB16-4D06-A2E4-34D42FDB38B7}" type="datetimeFigureOut">
              <a:rPr lang="ru-RU" smtClean="0"/>
              <a:pPr>
                <a:defRPr/>
              </a:pPr>
              <a:t>04.07.2019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74ED2-E8D1-49A2-964E-C57ABDC925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BE5B14-705E-400F-BEB7-0937B0F090F3}" type="datetimeFigureOut">
              <a:rPr lang="ru-RU" smtClean="0"/>
              <a:pPr>
                <a:defRPr/>
              </a:pPr>
              <a:t>04.07.2019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6E22D-02AD-4F50-B281-34C2419594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20319-BFC1-4837-96EE-F00504D6ACA5}" type="datetimeFigureOut">
              <a:rPr lang="ru-RU" smtClean="0"/>
              <a:pPr>
                <a:defRPr/>
              </a:pPr>
              <a:t>04.07.2019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E1A07-BEB1-4D05-A56E-B70D04DC9F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B90B6E-BCD3-4FDB-8465-CDA99F2717F6}" type="datetimeFigureOut">
              <a:rPr lang="ru-RU" smtClean="0"/>
              <a:pPr>
                <a:defRPr/>
              </a:pPr>
              <a:t>04.07.2019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384CD-E09E-4665-92B5-1B9B7F79E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85C97A-AD1A-4BAE-9E94-3F5517159A51}" type="datetimeFigureOut">
              <a:rPr lang="ru-RU" smtClean="0"/>
              <a:pPr>
                <a:defRPr/>
              </a:pPr>
              <a:t>04.07.2019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77983-5DDF-4713-8E02-DE56BA9D02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166565-6852-4B21-B9B8-BC389EE6BCD9}" type="datetimeFigureOut">
              <a:rPr lang="ru-RU" smtClean="0"/>
              <a:pPr>
                <a:defRPr/>
              </a:pPr>
              <a:t>04.07.2019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8DC2F-EECF-41A5-B633-2691CF426E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1AE83D-E412-42FF-94ED-C23CC04BF3A9}" type="datetimeFigureOut">
              <a:rPr lang="ru-RU" smtClean="0"/>
              <a:pPr>
                <a:defRPr/>
              </a:pPr>
              <a:t>04.07.2019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97D2A-1A43-4276-8162-2603D76107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E48097-EFCA-4E5E-BA51-66A7EDC2AF84}" type="datetimeFigureOut">
              <a:rPr lang="ru-RU" smtClean="0"/>
              <a:pPr>
                <a:defRPr/>
              </a:pPr>
              <a:t>04.07.2019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B314B-D922-4B30-9B5C-3B4AE50A84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0F397DC-73AD-4DD3-9130-54571572FDA9}" type="datetimeFigureOut">
              <a:rPr lang="ru-RU" smtClean="0"/>
              <a:pPr>
                <a:defRPr/>
              </a:pPr>
              <a:t>04.07.2019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E1328CB-0C55-4ADF-A921-CE411E8E6F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crofund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msp.r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imtcenter.ru/" TargetMode="External"/><Relationship Id="rId4" Type="http://schemas.openxmlformats.org/officeDocument/2006/relationships/hyperlink" Target="http://mspnso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onkinao\Мои документы\Без имени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8" y="732260"/>
            <a:ext cx="91440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1522" y="1270595"/>
            <a:ext cx="8423275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75000"/>
                </a:scheme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Региональные меры поддержки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Новосибирской области</a:t>
            </a:r>
            <a:endParaRPr lang="ru-RU" sz="3200" dirty="0">
              <a:latin typeface="+mn-lt"/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979712" y="3867895"/>
            <a:ext cx="60315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Министр промышленности, торговли и развития предпринимательства Новосибирской области Н.Н. Симонов</a:t>
            </a:r>
            <a:endParaRPr lang="ru-RU" altLang="ru-RU" sz="1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rgbClr val="000066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alt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alt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Новосибирск, </a:t>
            </a:r>
            <a:r>
              <a:rPr lang="ru-RU" alt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</a:t>
            </a:r>
            <a:r>
              <a:rPr lang="en-US" alt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</a:t>
            </a:r>
            <a:r>
              <a:rPr lang="ru-RU" alt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7 </a:t>
            </a:r>
            <a:r>
              <a:rPr lang="ru-RU" alt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год.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416521"/>
            <a:ext cx="7445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23479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107950" y="987574"/>
            <a:ext cx="8928100" cy="338225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СУБСИДИИ </a:t>
            </a:r>
            <a:r>
              <a:rPr lang="ru-RU" altLang="ru-RU" sz="1400" b="1" cap="all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научно-производственным центрам </a:t>
            </a:r>
            <a:endParaRPr lang="en-US" sz="1400" b="1" cap="all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0306" y="1401038"/>
            <a:ext cx="77048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ЦЕЛЬ ПРЕДОСТАВЛЕНИЯ СУБСИДИЙ: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 algn="ctr">
              <a:spcAft>
                <a:spcPts val="60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содействие развитию исследований и разработок, обеспечивающих создание новых материалов, технологий и высокотехнологичной продукции в Новосибирской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6502" y="2191966"/>
            <a:ext cx="8604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СУБСИДИИ ПРЕДОСТАВЛЯЮТСЯ НА КОНКУРСНОЙ ОСНОВЕ</a:t>
            </a:r>
            <a:endParaRPr lang="ru-RU" altLang="ru-RU" sz="1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9534" y="2643758"/>
            <a:ext cx="86047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комплекса работ по созданию новых материалов, технологий, опытных образцов (опытных партий) инновационной высокотехнологичной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специального исследовательского, опытно-экспериментального оборудования и приборов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697897"/>
              </p:ext>
            </p:extLst>
          </p:nvPr>
        </p:nvGraphicFramePr>
        <p:xfrm>
          <a:off x="539552" y="3651870"/>
          <a:ext cx="8064896" cy="83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623"/>
                <a:gridCol w="1512168"/>
                <a:gridCol w="1583985"/>
                <a:gridCol w="1568120"/>
              </a:tblGrid>
              <a:tr h="308610">
                <a:tc>
                  <a:txBody>
                    <a:bodyPr/>
                    <a:lstStyle/>
                    <a:p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Объемы финансирования подпрограммы</a:t>
                      </a:r>
                      <a:endParaRPr lang="ru-RU" sz="12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3" indent="0" algn="ctr">
                        <a:buFont typeface="Wingdings" pitchFamily="2" charset="2"/>
                        <a:buNone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28 млн. рублей</a:t>
                      </a:r>
                      <a:endParaRPr lang="ru-RU" sz="12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 млн. рублей</a:t>
                      </a:r>
                      <a:endParaRPr lang="ru-RU" sz="12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24 млн. рублей</a:t>
                      </a:r>
                      <a:endParaRPr lang="ru-RU" sz="12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олилиния 10"/>
          <p:cNvSpPr/>
          <p:nvPr/>
        </p:nvSpPr>
        <p:spPr>
          <a:xfrm>
            <a:off x="107950" y="706752"/>
            <a:ext cx="8928100" cy="216024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Подпрограмма «Государственная поддержка научно-производственных центров в Новосибирской области»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86846" y="124620"/>
            <a:ext cx="799244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Государственная программа Новосибирской области «Развитие промышленности и повышение её конкурентоспособности</a:t>
            </a:r>
            <a:r>
              <a:rPr lang="en-US" alt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Новосибирской области на 2015-2020 годы»</a:t>
            </a:r>
            <a:endParaRPr lang="ru-RU" altLang="ru-RU" sz="1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23479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107950" y="987574"/>
            <a:ext cx="8928100" cy="338225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СУБСИДИИ </a:t>
            </a:r>
            <a:r>
              <a:rPr lang="ru-RU" alt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ОРГАНИЗАЦИЯМ МЕДИЦИНСКОЙ ПРОМЫШЛЕННОСТИ 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733" y="1347300"/>
            <a:ext cx="8604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ЦЕЛЬ ПРЕДОСТАВЛЕНИЯ СУБСИДИЙ: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 algn="ctr">
              <a:spcAft>
                <a:spcPts val="60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создание условий для развития предприятий медицинской промышленности Новосибирской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634" y="1831925"/>
            <a:ext cx="8604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200"/>
              </a:spcAft>
            </a:pPr>
            <a:r>
              <a:rPr lang="ru-RU" altLang="ru-RU" sz="1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СУБСИДИИ ПРЕДОСТАВЛЯЮТСЯ </a:t>
            </a:r>
            <a:r>
              <a:rPr lang="ru-RU" alt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КОНКУРСНОЙ ОСНОВЕ:</a:t>
            </a:r>
            <a:endParaRPr lang="ru-RU" altLang="ru-RU" sz="14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635" y="2211710"/>
            <a:ext cx="86047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ctr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проведение доклинических (в том числе технических и/или токсикологических) и/или клинических испытаний/исследований медицинских изделий, лекарственных средств и медицинских технологий</a:t>
            </a:r>
          </a:p>
          <a:p>
            <a:pPr marL="171450" indent="-171450" font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разработку и производство образцов продукции медицинских изделий, лекарственных средств и медицинских технологий, готовых к обязательным видам испытаний</a:t>
            </a:r>
          </a:p>
          <a:p>
            <a:pPr marL="171450" indent="-171450" font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создание и/или усовершенствование (модернизацию, расширение области аккредитации) специализированных аккредитованных лабораторий по предоставлению услуг организациям, осуществляющим деятельность в сфере разработки и производства медицинских изделий, лекарственных средств и медицинских технологий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107950" y="706752"/>
            <a:ext cx="8928100" cy="216024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Подпрограмма «Развитие медицинской промышленности на территории Новосибирской области»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13681"/>
              </p:ext>
            </p:extLst>
          </p:nvPr>
        </p:nvGraphicFramePr>
        <p:xfrm>
          <a:off x="611560" y="4083918"/>
          <a:ext cx="8064898" cy="83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219"/>
                <a:gridCol w="1553788"/>
                <a:gridCol w="1504721"/>
                <a:gridCol w="1512170"/>
              </a:tblGrid>
              <a:tr h="308610">
                <a:tc>
                  <a:txBody>
                    <a:bodyPr/>
                    <a:lstStyle/>
                    <a:p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Объемы финансирования подпрограммы</a:t>
                      </a:r>
                      <a:endParaRPr lang="ru-RU" sz="12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3" indent="0" algn="ctr">
                        <a:buFont typeface="Wingdings" pitchFamily="2" charset="2"/>
                        <a:buNone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 млн. рублей</a:t>
                      </a:r>
                      <a:endParaRPr lang="ru-RU" sz="12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 млн. рублей</a:t>
                      </a:r>
                      <a:endParaRPr lang="ru-RU" sz="12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11,4 млн. рублей</a:t>
                      </a:r>
                      <a:endParaRPr lang="ru-RU" sz="12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86846" y="124620"/>
            <a:ext cx="799244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Государственная программа Новосибирской области «Развитие промышленности и повышение её конкурентоспособности</a:t>
            </a:r>
            <a:r>
              <a:rPr lang="en-US" alt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Новосибирской области на 2015-2020 годы»</a:t>
            </a:r>
            <a:endParaRPr lang="ru-RU" altLang="ru-RU" sz="1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67212" y="987575"/>
            <a:ext cx="8928100" cy="700624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Государственная программа Новосибирской области </a:t>
            </a:r>
            <a:b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«Развитие субъектов малого и среднего предпринимательства Новосибирской области на 2017-2022 годы», </a:t>
            </a:r>
            <a:b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утверждена постановлением Правительства Новосибирской области от 31.01.2017 г. № 14-П</a:t>
            </a: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0" y="124620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86846" y="124620"/>
            <a:ext cx="7992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Государственная поддержка малого и среднего предпринимательства Новосибирской области</a:t>
            </a:r>
            <a:endParaRPr lang="ru-RU" altLang="ru-RU" sz="2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6846" y="1779663"/>
            <a:ext cx="7488832" cy="300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УСЛОВИЯ СУБСИДИРОВАНИЯ: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задолженности перед бюджетной системой РФ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социальными фондами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buFontTx/>
              <a:buAutoNum type="arabicPeriod" startAt="2"/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определенного уровня среднемесячной заработной платы: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Новосибирск - 2</a:t>
            </a:r>
            <a:r>
              <a:rPr lang="ru-RU" sz="1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величины прожиточного минимума,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Обь, Бердск,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Искитим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Кольцово – 1,4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остальные населённые пункты – не менее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величины прожиточного минимума.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 Безубыточная деятельность.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Принятие обязательств по росту рабочих мест в сравнении с предшествующим годом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1 новое рабочее место на каждые 5,0 млн. рублей субсидии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(оборудование, лизинг, банк)	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1 новое рабочее место на каждые 500 тыс. рублей субсидии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(гранты начинающим)</a:t>
            </a:r>
          </a:p>
        </p:txBody>
      </p:sp>
    </p:spTree>
    <p:extLst>
      <p:ext uri="{BB962C8B-B14F-4D97-AF65-F5344CB8AC3E}">
        <p14:creationId xmlns:p14="http://schemas.microsoft.com/office/powerpoint/2010/main" val="16503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79446" y="915566"/>
            <a:ext cx="8928100" cy="511686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alt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Основные формы финансовой поддержки модернизации</a:t>
            </a:r>
            <a:endParaRPr lang="en-US" altLang="ru-RU" sz="1600" b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15958" y="1635646"/>
            <a:ext cx="8891588" cy="3240360"/>
          </a:xfrm>
          <a:custGeom>
            <a:avLst/>
            <a:gdLst>
              <a:gd name="connsiteX0" fmla="*/ 0 w 8820980"/>
              <a:gd name="connsiteY0" fmla="*/ 0 h 2049300"/>
              <a:gd name="connsiteX1" fmla="*/ 8820980 w 8820980"/>
              <a:gd name="connsiteY1" fmla="*/ 0 h 2049300"/>
              <a:gd name="connsiteX2" fmla="*/ 8820980 w 8820980"/>
              <a:gd name="connsiteY2" fmla="*/ 2049300 h 2049300"/>
              <a:gd name="connsiteX3" fmla="*/ 0 w 8820980"/>
              <a:gd name="connsiteY3" fmla="*/ 2049300 h 2049300"/>
              <a:gd name="connsiteX4" fmla="*/ 0 w 8820980"/>
              <a:gd name="connsiteY4" fmla="*/ 0 h 20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0980" h="2049300">
                <a:moveTo>
                  <a:pt x="0" y="0"/>
                </a:moveTo>
                <a:lnTo>
                  <a:pt x="8820980" y="0"/>
                </a:lnTo>
                <a:lnTo>
                  <a:pt x="8820980" y="2049300"/>
                </a:lnTo>
                <a:lnTo>
                  <a:pt x="0" y="2049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80066" tIns="16510" rIns="92456" bIns="16510"/>
          <a:lstStyle>
            <a:lvl1pPr marL="857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57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>
              <a:buSzPct val="110000"/>
              <a:defRPr/>
            </a:pPr>
            <a:r>
              <a:rPr lang="ru-RU" alt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lvl="1" algn="just">
              <a:buSzPct val="110000"/>
              <a:defRPr/>
            </a:pPr>
            <a:endParaRPr lang="ru-RU" altLang="ru-RU" sz="13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23479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51631" y="1671650"/>
            <a:ext cx="5878900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Субсидирование части затрат по договорам лизинга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размере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ключевой ставки ЦБ РФ на момент уплаты лизингового платежа (без покрытия дохода лизингодателя) но  не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млн. руб. по лизинговым платежам. 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50% первого взноса, но не &gt; 15 млн. руб.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50%, но не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1,5 млн. руб. на уплату  первого взноса по договору лизинга при грантах до 1 года на момент принятия решения.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43608" y="128623"/>
            <a:ext cx="7740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Государственная поддержка малого и среднего предпринимательства в Новосибирской области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6156176" y="2067694"/>
            <a:ext cx="504056" cy="936104"/>
          </a:xfrm>
          <a:prstGeom prst="rightBrace">
            <a:avLst>
              <a:gd name="adj1" fmla="val 8333"/>
              <a:gd name="adj2" fmla="val 50948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60232" y="1988137"/>
            <a:ext cx="2250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Не более суммы налогов, уплаченных </a:t>
            </a:r>
            <a:r>
              <a:rPr lang="ru-RU" sz="1200" dirty="0"/>
              <a:t>в консолидированный  бюджет области </a:t>
            </a:r>
            <a:endParaRPr lang="ru-RU" sz="1200" dirty="0" smtClean="0"/>
          </a:p>
          <a:p>
            <a:pPr algn="ctr"/>
            <a:r>
              <a:rPr lang="ru-RU" sz="1200" dirty="0"/>
              <a:t>в</a:t>
            </a:r>
            <a:r>
              <a:rPr lang="ru-RU" sz="1200" dirty="0" smtClean="0"/>
              <a:t> предшествующем году</a:t>
            </a:r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086608"/>
              </p:ext>
            </p:extLst>
          </p:nvPr>
        </p:nvGraphicFramePr>
        <p:xfrm>
          <a:off x="2041477" y="3939903"/>
          <a:ext cx="5040550" cy="6955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520270"/>
                <a:gridCol w="2520280"/>
              </a:tblGrid>
              <a:tr h="216023">
                <a:tc>
                  <a:txBody>
                    <a:bodyPr/>
                    <a:lstStyle/>
                    <a:p>
                      <a:pPr algn="l"/>
                      <a:endParaRPr lang="ru-RU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124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  <a:endParaRPr lang="ru-RU" sz="12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 млн. рублей</a:t>
                      </a:r>
                      <a:endParaRPr lang="ru-RU" sz="12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79446" y="774953"/>
            <a:ext cx="8928100" cy="511686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alt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Основные формы финансовой поддержки модернизации</a:t>
            </a:r>
            <a:endParaRPr lang="en-US" altLang="ru-RU" sz="1600" b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15958" y="1635646"/>
            <a:ext cx="8891588" cy="3240360"/>
          </a:xfrm>
          <a:custGeom>
            <a:avLst/>
            <a:gdLst>
              <a:gd name="connsiteX0" fmla="*/ 0 w 8820980"/>
              <a:gd name="connsiteY0" fmla="*/ 0 h 2049300"/>
              <a:gd name="connsiteX1" fmla="*/ 8820980 w 8820980"/>
              <a:gd name="connsiteY1" fmla="*/ 0 h 2049300"/>
              <a:gd name="connsiteX2" fmla="*/ 8820980 w 8820980"/>
              <a:gd name="connsiteY2" fmla="*/ 2049300 h 2049300"/>
              <a:gd name="connsiteX3" fmla="*/ 0 w 8820980"/>
              <a:gd name="connsiteY3" fmla="*/ 2049300 h 2049300"/>
              <a:gd name="connsiteX4" fmla="*/ 0 w 8820980"/>
              <a:gd name="connsiteY4" fmla="*/ 0 h 20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0980" h="2049300">
                <a:moveTo>
                  <a:pt x="0" y="0"/>
                </a:moveTo>
                <a:lnTo>
                  <a:pt x="8820980" y="0"/>
                </a:lnTo>
                <a:lnTo>
                  <a:pt x="8820980" y="2049300"/>
                </a:lnTo>
                <a:lnTo>
                  <a:pt x="0" y="2049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80066" tIns="16510" rIns="92456" bIns="16510"/>
          <a:lstStyle>
            <a:lvl1pPr marL="857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57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>
              <a:buSzPct val="110000"/>
              <a:defRPr/>
            </a:pPr>
            <a:r>
              <a:rPr lang="ru-RU" alt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lvl="1" algn="just">
              <a:buSzPct val="110000"/>
              <a:defRPr/>
            </a:pPr>
            <a:endParaRPr lang="ru-RU" altLang="ru-RU" sz="13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23479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50827" y="1347615"/>
            <a:ext cx="864165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Субсидирование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части затрат, связанных с приобретением оборудования в целях создания, и (или) развития, и (или) модернизации производства товаров (работ, услуг)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43608" y="128623"/>
            <a:ext cx="7740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Государственная поддержка малого и среднего предпринимательства в Новосибирской области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186901"/>
              </p:ext>
            </p:extLst>
          </p:nvPr>
        </p:nvGraphicFramePr>
        <p:xfrm>
          <a:off x="351633" y="1851670"/>
          <a:ext cx="8568951" cy="2103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30818"/>
                <a:gridCol w="5938133"/>
              </a:tblGrid>
              <a:tr h="45720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  <a:endParaRPr lang="ru-RU" sz="1200" b="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Субъекты МСП, действующие в</a:t>
                      </a:r>
                      <a:r>
                        <a:rPr lang="ru-RU" sz="1200" b="0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сфере материального производства</a:t>
                      </a:r>
                      <a:endParaRPr lang="ru-RU" sz="1200" b="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Величина субсидии</a:t>
                      </a:r>
                      <a:endParaRPr lang="ru-RU" sz="12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50% затрат на приобретение оборудования (без НДС), но не более 15 млн. руб. на одного </a:t>
                      </a:r>
                      <a:r>
                        <a:rPr lang="ru-RU" sz="1200" dirty="0" err="1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СМиСП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 более суммы налогов, уплаченных в консолидированный  бюджет области в предшествующем году</a:t>
                      </a:r>
                      <a:endParaRPr lang="ru-RU" sz="12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к оборудованию</a:t>
                      </a:r>
                      <a:endParaRPr lang="ru-RU" sz="12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u="none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Новое</a:t>
                      </a:r>
                    </a:p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Необходимо для осуществления основного вида деятельности</a:t>
                      </a:r>
                    </a:p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Срок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полезного использования – не менее 2 лет</a:t>
                      </a:r>
                    </a:p>
                    <a:p>
                      <a:r>
                        <a:rPr lang="ru-RU" sz="1200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Приобретено в течение 3-х последних лет</a:t>
                      </a:r>
                      <a:endParaRPr lang="ru-RU" sz="1200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25217"/>
              </p:ext>
            </p:extLst>
          </p:nvPr>
        </p:nvGraphicFramePr>
        <p:xfrm>
          <a:off x="2023221" y="4151222"/>
          <a:ext cx="5040550" cy="6955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520270"/>
                <a:gridCol w="2520280"/>
              </a:tblGrid>
              <a:tr h="21602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124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  <a:endParaRPr lang="ru-RU" sz="12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 млн. рублей</a:t>
                      </a:r>
                      <a:endParaRPr lang="ru-RU" sz="12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79446" y="915566"/>
            <a:ext cx="8928100" cy="511686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Работа с АО «Корпорация МСП»</a:t>
            </a:r>
            <a:endParaRPr lang="en-US" altLang="ru-RU" b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15958" y="1635646"/>
            <a:ext cx="8891588" cy="3240360"/>
          </a:xfrm>
          <a:custGeom>
            <a:avLst/>
            <a:gdLst>
              <a:gd name="connsiteX0" fmla="*/ 0 w 8820980"/>
              <a:gd name="connsiteY0" fmla="*/ 0 h 2049300"/>
              <a:gd name="connsiteX1" fmla="*/ 8820980 w 8820980"/>
              <a:gd name="connsiteY1" fmla="*/ 0 h 2049300"/>
              <a:gd name="connsiteX2" fmla="*/ 8820980 w 8820980"/>
              <a:gd name="connsiteY2" fmla="*/ 2049300 h 2049300"/>
              <a:gd name="connsiteX3" fmla="*/ 0 w 8820980"/>
              <a:gd name="connsiteY3" fmla="*/ 2049300 h 2049300"/>
              <a:gd name="connsiteX4" fmla="*/ 0 w 8820980"/>
              <a:gd name="connsiteY4" fmla="*/ 0 h 20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0980" h="2049300">
                <a:moveTo>
                  <a:pt x="0" y="0"/>
                </a:moveTo>
                <a:lnTo>
                  <a:pt x="8820980" y="0"/>
                </a:lnTo>
                <a:lnTo>
                  <a:pt x="8820980" y="2049300"/>
                </a:lnTo>
                <a:lnTo>
                  <a:pt x="0" y="2049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80066" tIns="16510" rIns="92456" bIns="16510"/>
          <a:lstStyle>
            <a:lvl1pPr marL="857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57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>
              <a:buSzPct val="110000"/>
              <a:defRPr/>
            </a:pPr>
            <a:r>
              <a:rPr lang="ru-RU" alt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lvl="1" algn="just">
              <a:buSzPct val="110000"/>
              <a:defRPr/>
            </a:pPr>
            <a:endParaRPr lang="ru-RU" altLang="ru-RU" sz="13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23479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11560" y="1707653"/>
            <a:ext cx="8064128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1.Имущественная поддержка (перечни гос. и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муниц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имущества и его использование для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СМиСП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 eaLnBrk="1" hangingPunct="1"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2. Финансово-кредитная поддержка (10,6% для малых и 9,6% для средних предприятий). </a:t>
            </a:r>
          </a:p>
          <a:p>
            <a:pPr marL="0" indent="0" eaLnBrk="1" hangingPunct="1"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3. Рост закупок у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СМиСП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4. Бизнес-навигатор.</a:t>
            </a:r>
          </a:p>
          <a:p>
            <a:pPr marL="0" indent="0" eaLnBrk="1" hangingPunct="1"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5. Образовательная поддержка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43608" y="128623"/>
            <a:ext cx="7740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Государственная поддержка малого и среднего предпринимательства в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4853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54653" y="128623"/>
            <a:ext cx="79337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Инфраструктура поддержки малого и </a:t>
            </a:r>
            <a:b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среднего предпринимательства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115958" y="1635646"/>
            <a:ext cx="8891588" cy="3240360"/>
          </a:xfrm>
          <a:custGeom>
            <a:avLst/>
            <a:gdLst>
              <a:gd name="connsiteX0" fmla="*/ 0 w 8820980"/>
              <a:gd name="connsiteY0" fmla="*/ 0 h 2049300"/>
              <a:gd name="connsiteX1" fmla="*/ 8820980 w 8820980"/>
              <a:gd name="connsiteY1" fmla="*/ 0 h 2049300"/>
              <a:gd name="connsiteX2" fmla="*/ 8820980 w 8820980"/>
              <a:gd name="connsiteY2" fmla="*/ 2049300 h 2049300"/>
              <a:gd name="connsiteX3" fmla="*/ 0 w 8820980"/>
              <a:gd name="connsiteY3" fmla="*/ 2049300 h 2049300"/>
              <a:gd name="connsiteX4" fmla="*/ 0 w 8820980"/>
              <a:gd name="connsiteY4" fmla="*/ 0 h 20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0980" h="2049300">
                <a:moveTo>
                  <a:pt x="0" y="0"/>
                </a:moveTo>
                <a:lnTo>
                  <a:pt x="8820980" y="0"/>
                </a:lnTo>
                <a:lnTo>
                  <a:pt x="8820980" y="2049300"/>
                </a:lnTo>
                <a:lnTo>
                  <a:pt x="0" y="2049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80066" tIns="16510" rIns="92456" bIns="16510"/>
          <a:lstStyle>
            <a:lvl1pPr marL="857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57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>
              <a:buSzPct val="110000"/>
              <a:defRPr/>
            </a:pPr>
            <a:r>
              <a:rPr lang="ru-RU" alt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lvl="1" algn="just">
              <a:buSzPct val="110000"/>
              <a:defRPr/>
            </a:pPr>
            <a:endParaRPr lang="ru-RU" altLang="ru-RU" sz="13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23479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70744" y="961708"/>
            <a:ext cx="3744416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Региональный гарантийный фонд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50576" y="965797"/>
            <a:ext cx="3744416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Фонд микрофинансирования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0057" y="710576"/>
            <a:ext cx="3034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Финансовая инфраструктура</a:t>
            </a:r>
            <a:endParaRPr lang="ru-RU" sz="1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1205" y="1563639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FF0000"/>
                </a:solidFill>
              </a:rPr>
              <a:t>Имущественная поддержка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1789534"/>
            <a:ext cx="1728192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Бизнес-инкубатор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200" dirty="0" err="1" smtClean="0">
                <a:solidFill>
                  <a:schemeClr val="tx1"/>
                </a:solidFill>
              </a:rPr>
              <a:t>Наукоград</a:t>
            </a:r>
            <a:r>
              <a:rPr lang="ru-RU" sz="1200" dirty="0" smtClean="0">
                <a:solidFill>
                  <a:schemeClr val="tx1"/>
                </a:solidFill>
              </a:rPr>
              <a:t> Кольцово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51064" y="1789534"/>
            <a:ext cx="1728192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Бизнес-инкубатор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г. Новосибирск,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Ул. Есенина, 8/4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17731" y="1795988"/>
            <a:ext cx="1728192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Бизнес-инкубатор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г. Новосибирск,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ул. Троллейная, 87/1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8074" y="2510776"/>
            <a:ext cx="64471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err="1" smtClean="0">
                <a:solidFill>
                  <a:schemeClr val="accent3">
                    <a:lumMod val="50000"/>
                  </a:schemeClr>
                </a:solidFill>
              </a:rPr>
              <a:t>Инновационно</a:t>
            </a:r>
            <a:r>
              <a:rPr lang="ru-RU" sz="1200" i="1" dirty="0" smtClean="0">
                <a:solidFill>
                  <a:schemeClr val="accent3">
                    <a:lumMod val="50000"/>
                  </a:schemeClr>
                </a:solidFill>
              </a:rPr>
              <a:t>-производственная и экспортная инфраструктура </a:t>
            </a:r>
            <a:endParaRPr lang="ru-RU"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73315" y="2781240"/>
            <a:ext cx="2880320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Центр прототипирования в Технопарке Новосибирского Академгородка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4651" y="3513556"/>
            <a:ext cx="2583834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Медико-биологический инжиниринговый центр</a:t>
            </a:r>
          </a:p>
          <a:p>
            <a:pPr algn="ctr"/>
            <a:r>
              <a:rPr lang="ru-RU" sz="900" i="1" dirty="0" smtClean="0">
                <a:solidFill>
                  <a:schemeClr val="tx1"/>
                </a:solidFill>
              </a:rPr>
              <a:t>Технопарк Новосибирского Академгородка</a:t>
            </a:r>
            <a:endParaRPr lang="ru-RU" sz="900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37257" y="3507854"/>
            <a:ext cx="2063137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Медико-технологический инжиниринговый центр</a:t>
            </a:r>
          </a:p>
          <a:p>
            <a:pPr algn="ctr"/>
            <a:r>
              <a:rPr lang="ru-RU" sz="1050" i="1" dirty="0" smtClean="0">
                <a:solidFill>
                  <a:schemeClr val="tx1"/>
                </a:solidFill>
              </a:rPr>
              <a:t>Медицинский Технопарк</a:t>
            </a:r>
            <a:endParaRPr lang="ru-RU" sz="1050" i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33160" y="2766792"/>
            <a:ext cx="2880320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Центр прототипирования в Медицинском Технопарке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91205" y="3513556"/>
            <a:ext cx="2880320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Центр координации поддержки </a:t>
            </a:r>
            <a:r>
              <a:rPr lang="ru-RU" sz="1400" dirty="0" err="1" smtClean="0">
                <a:solidFill>
                  <a:schemeClr val="tx1"/>
                </a:solidFill>
              </a:rPr>
              <a:t>экспортно</a:t>
            </a:r>
            <a:r>
              <a:rPr lang="ru-RU" sz="1400" dirty="0" smtClean="0">
                <a:solidFill>
                  <a:schemeClr val="tx1"/>
                </a:solidFill>
              </a:rPr>
              <a:t> ориентированных субъектов МСП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2787" y="4238968"/>
            <a:ext cx="4709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7030A0"/>
                </a:solidFill>
              </a:rPr>
              <a:t>Содействие молодежному предпринимательству</a:t>
            </a:r>
            <a:endParaRPr lang="ru-RU" sz="1200" i="1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8997" y="4515576"/>
            <a:ext cx="6336704" cy="3489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Центры молодежного инновационного творчества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043608" y="128622"/>
            <a:ext cx="77403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0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Микрокредитная</a:t>
            </a: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компания Новосибирский областной </a:t>
            </a:r>
            <a:b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Фонд микрофинансирования субъектов малого и среднего предпринимательства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115958" y="1635646"/>
            <a:ext cx="8891588" cy="3240360"/>
          </a:xfrm>
          <a:custGeom>
            <a:avLst/>
            <a:gdLst>
              <a:gd name="connsiteX0" fmla="*/ 0 w 8820980"/>
              <a:gd name="connsiteY0" fmla="*/ 0 h 2049300"/>
              <a:gd name="connsiteX1" fmla="*/ 8820980 w 8820980"/>
              <a:gd name="connsiteY1" fmla="*/ 0 h 2049300"/>
              <a:gd name="connsiteX2" fmla="*/ 8820980 w 8820980"/>
              <a:gd name="connsiteY2" fmla="*/ 2049300 h 2049300"/>
              <a:gd name="connsiteX3" fmla="*/ 0 w 8820980"/>
              <a:gd name="connsiteY3" fmla="*/ 2049300 h 2049300"/>
              <a:gd name="connsiteX4" fmla="*/ 0 w 8820980"/>
              <a:gd name="connsiteY4" fmla="*/ 0 h 20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0980" h="2049300">
                <a:moveTo>
                  <a:pt x="0" y="0"/>
                </a:moveTo>
                <a:lnTo>
                  <a:pt x="8820980" y="0"/>
                </a:lnTo>
                <a:lnTo>
                  <a:pt x="8820980" y="2049300"/>
                </a:lnTo>
                <a:lnTo>
                  <a:pt x="0" y="2049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80066" tIns="16510" rIns="92456" bIns="16510"/>
          <a:lstStyle>
            <a:lvl1pPr marL="857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57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>
              <a:buSzPct val="110000"/>
              <a:defRPr/>
            </a:pPr>
            <a:r>
              <a:rPr lang="ru-RU" alt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lvl="1" algn="just">
              <a:buSzPct val="110000"/>
              <a:defRPr/>
            </a:pPr>
            <a:endParaRPr lang="ru-RU" altLang="ru-RU" sz="13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23479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589053"/>
              </p:ext>
            </p:extLst>
          </p:nvPr>
        </p:nvGraphicFramePr>
        <p:xfrm>
          <a:off x="467440" y="1922326"/>
          <a:ext cx="818862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4312"/>
                <a:gridCol w="4094312"/>
              </a:tblGrid>
              <a:tr h="25936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условия: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– от 30 тысяч до 3 млн. рублей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до 3 лет.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8,25%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фера материального производства, науки и научного обслуживания, здравоохранения  и предоставления социальных услуг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10% - иные виды деятельности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indent="0"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Капитализация фонда на 513 млн. рублей</a:t>
                      </a:r>
                    </a:p>
                    <a:p>
                      <a:pPr marL="182563" indent="0"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2017 году предоставлено 226 займов на сумму 289 млн. рублей</a:t>
                      </a:r>
                    </a:p>
                    <a:p>
                      <a:pPr marL="182563" indent="0"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начала деятельности  выдано 2 312 займов на общую сумму 1 955 млн. рублей</a:t>
                      </a:r>
                    </a:p>
                    <a:p>
                      <a:pPr marL="182563" indent="0"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Организовано предварительное рассмотрение электронных заявок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олилиния 6"/>
          <p:cNvSpPr/>
          <p:nvPr/>
        </p:nvSpPr>
        <p:spPr>
          <a:xfrm>
            <a:off x="85360" y="1203598"/>
            <a:ext cx="8928100" cy="511686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alt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Адрес фонда: г. Новосибирск, ул. Депутатская, д. 48, подъезд 2, этаж 6.</a:t>
            </a:r>
          </a:p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alt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Информационная линия: +7 383 209 13 33.  Сайт: </a:t>
            </a:r>
            <a:r>
              <a:rPr lang="ru-RU" alt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  <a:hlinkClick r:id="rId4"/>
              </a:rPr>
              <a:t>www.microfund.ru</a:t>
            </a:r>
            <a:r>
              <a:rPr lang="ru-RU" alt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5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043608" y="128623"/>
            <a:ext cx="7740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Фонд развития малого и среднего </a:t>
            </a:r>
            <a:b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предпринимательства Новосибирской области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88526" y="982044"/>
            <a:ext cx="8946452" cy="303709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alt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Сайт:   </a:t>
            </a:r>
            <a:r>
              <a:rPr lang="en-US" altLang="ru-RU" sz="1200" dirty="0">
                <a:solidFill>
                  <a:srgbClr val="00FF00"/>
                </a:solidFill>
                <a:latin typeface="Calibri" panose="020F0502020204030204" pitchFamily="34" charset="0"/>
                <a:cs typeface="Times New Roman" pitchFamily="18" charset="0"/>
                <a:hlinkClick r:id="rId3"/>
              </a:rPr>
              <a:t>http://www.fondmsp.ru/</a:t>
            </a:r>
            <a:r>
              <a:rPr lang="ru-RU" altLang="ru-RU" sz="1200" dirty="0">
                <a:solidFill>
                  <a:srgbClr val="00FF0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altLang="ru-RU" sz="1200" dirty="0">
              <a:solidFill>
                <a:srgbClr val="00FF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15958" y="1635646"/>
            <a:ext cx="8891588" cy="3240360"/>
          </a:xfrm>
          <a:custGeom>
            <a:avLst/>
            <a:gdLst>
              <a:gd name="connsiteX0" fmla="*/ 0 w 8820980"/>
              <a:gd name="connsiteY0" fmla="*/ 0 h 2049300"/>
              <a:gd name="connsiteX1" fmla="*/ 8820980 w 8820980"/>
              <a:gd name="connsiteY1" fmla="*/ 0 h 2049300"/>
              <a:gd name="connsiteX2" fmla="*/ 8820980 w 8820980"/>
              <a:gd name="connsiteY2" fmla="*/ 2049300 h 2049300"/>
              <a:gd name="connsiteX3" fmla="*/ 0 w 8820980"/>
              <a:gd name="connsiteY3" fmla="*/ 2049300 h 2049300"/>
              <a:gd name="connsiteX4" fmla="*/ 0 w 8820980"/>
              <a:gd name="connsiteY4" fmla="*/ 0 h 20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0980" h="2049300">
                <a:moveTo>
                  <a:pt x="0" y="0"/>
                </a:moveTo>
                <a:lnTo>
                  <a:pt x="8820980" y="0"/>
                </a:lnTo>
                <a:lnTo>
                  <a:pt x="8820980" y="2049300"/>
                </a:lnTo>
                <a:lnTo>
                  <a:pt x="0" y="2049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80066" tIns="16510" rIns="92456" bIns="16510"/>
          <a:lstStyle>
            <a:lvl1pPr marL="857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57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>
              <a:buSzPct val="110000"/>
              <a:defRPr/>
            </a:pPr>
            <a:r>
              <a:rPr lang="ru-RU" alt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lvl="1" algn="just">
              <a:buSzPct val="110000"/>
              <a:defRPr/>
            </a:pPr>
            <a:endParaRPr lang="ru-RU" altLang="ru-RU" sz="13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23479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899592" y="3147814"/>
            <a:ext cx="786147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latin typeface="Times New Roman" pitchFamily="18" charset="0"/>
              </a:rPr>
              <a:t>20 банков-партнеров и  1 лизинговая компания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latin typeface="Times New Roman" pitchFamily="18" charset="0"/>
              </a:rPr>
              <a:t>Капитализация фонда – 1,250 млрд. рублей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latin typeface="Times New Roman" pitchFamily="18" charset="0"/>
              </a:rPr>
              <a:t>В 2017 году выдано 230 поручительств на сумму 2,1 млрд. рублей, получено кредитов </a:t>
            </a:r>
            <a:br>
              <a:rPr lang="ru-RU" altLang="ru-RU" sz="1400" dirty="0" smtClean="0">
                <a:latin typeface="Times New Roman" pitchFamily="18" charset="0"/>
              </a:rPr>
            </a:br>
            <a:r>
              <a:rPr lang="ru-RU" altLang="ru-RU" sz="1400" dirty="0" smtClean="0">
                <a:latin typeface="Times New Roman" pitchFamily="18" charset="0"/>
              </a:rPr>
              <a:t>на сумму 4,6 млрд. рублей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latin typeface="Times New Roman" pitchFamily="18" charset="0"/>
              </a:rPr>
              <a:t>Всего выдано 2 412 поручительств на сумму 10,8 млрд. рублей, получено </a:t>
            </a:r>
            <a:r>
              <a:rPr lang="ru-RU" altLang="ru-RU" sz="1400" dirty="0" smtClean="0">
                <a:solidFill>
                  <a:srgbClr val="FF0000"/>
                </a:solidFill>
                <a:latin typeface="Times New Roman" pitchFamily="18" charset="0"/>
              </a:rPr>
              <a:t>льготных</a:t>
            </a:r>
            <a:r>
              <a:rPr lang="ru-RU" altLang="ru-RU" sz="1400" dirty="0" smtClean="0">
                <a:latin typeface="Times New Roman" pitchFamily="18" charset="0"/>
              </a:rPr>
              <a:t> кредитов на сумму 21,76 млрд. руб.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latin typeface="Times New Roman" pitchFamily="18" charset="0"/>
              </a:rPr>
              <a:t>Организовано предварительное рассмотрение электронных заявок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32" y="1285753"/>
            <a:ext cx="6732240" cy="15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043608" y="128623"/>
            <a:ext cx="7740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Центр прототипирования в Технопарке Новосибирского Академгородка и Медицинском Технопарке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115958" y="1635646"/>
            <a:ext cx="8891588" cy="3240360"/>
          </a:xfrm>
          <a:custGeom>
            <a:avLst/>
            <a:gdLst>
              <a:gd name="connsiteX0" fmla="*/ 0 w 8820980"/>
              <a:gd name="connsiteY0" fmla="*/ 0 h 2049300"/>
              <a:gd name="connsiteX1" fmla="*/ 8820980 w 8820980"/>
              <a:gd name="connsiteY1" fmla="*/ 0 h 2049300"/>
              <a:gd name="connsiteX2" fmla="*/ 8820980 w 8820980"/>
              <a:gd name="connsiteY2" fmla="*/ 2049300 h 2049300"/>
              <a:gd name="connsiteX3" fmla="*/ 0 w 8820980"/>
              <a:gd name="connsiteY3" fmla="*/ 2049300 h 2049300"/>
              <a:gd name="connsiteX4" fmla="*/ 0 w 8820980"/>
              <a:gd name="connsiteY4" fmla="*/ 0 h 20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0980" h="2049300">
                <a:moveTo>
                  <a:pt x="0" y="0"/>
                </a:moveTo>
                <a:lnTo>
                  <a:pt x="8820980" y="0"/>
                </a:lnTo>
                <a:lnTo>
                  <a:pt x="8820980" y="2049300"/>
                </a:lnTo>
                <a:lnTo>
                  <a:pt x="0" y="2049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80066" tIns="16510" rIns="92456" bIns="16510"/>
          <a:lstStyle>
            <a:lvl1pPr marL="857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57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>
              <a:buSzPct val="110000"/>
              <a:defRPr/>
            </a:pPr>
            <a:r>
              <a:rPr lang="ru-RU" alt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lvl="1" algn="just">
              <a:buSzPct val="110000"/>
              <a:defRPr/>
            </a:pPr>
            <a:endParaRPr lang="ru-RU" altLang="ru-RU" sz="13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23479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85360" y="780066"/>
            <a:ext cx="8928100" cy="639556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alt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Адрес фонда: г. Новосибирск, ул. ул. Инженерная, 20; ул. Инженерная, 24; ул. Арбузова, 4/30; ул. Сибиряков-Гвардейцев, 50, корп. 26; ул. Николаева, 11; ул. Станционная, 28, к.7; ул. Зеленая горка, д. 1/3, Фрунзе, 19а</a:t>
            </a:r>
          </a:p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alt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Сайт: </a:t>
            </a:r>
            <a:r>
              <a:rPr lang="en-US" alt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  <a:hlinkClick r:id="rId4"/>
              </a:rPr>
              <a:t>http://mspnso.ru</a:t>
            </a:r>
            <a:r>
              <a:rPr lang="ru-RU" alt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      </a:t>
            </a:r>
            <a:r>
              <a:rPr lang="en-US" alt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  <a:hlinkClick r:id="rId5"/>
              </a:rPr>
              <a:t>http://imtcenter.ru</a:t>
            </a:r>
            <a:r>
              <a:rPr lang="ru-RU" alt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6448"/>
            <a:ext cx="3178600" cy="211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11652" y="1419623"/>
            <a:ext cx="52488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создания Центра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 Технопарке Новосибирского Академгородка–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 год.</a:t>
            </a:r>
          </a:p>
          <a:p>
            <a:pPr algn="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Закуплено оборудования на сумму 784,2 млн. руб. </a:t>
            </a:r>
          </a:p>
          <a:p>
            <a:pPr algn="r"/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+148,9 млн. руб. (2017 год)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прототипирования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Медицинском Технопарке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Закуплено оборудования на сумму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260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 млн. руб. (2017 год) 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66" y="3147814"/>
            <a:ext cx="3174890" cy="190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0085" y="380805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сократить временной отрезок от возникновения новой эффективной технологии, услуги или продукта, до их внедрения в реальную практику. </a:t>
            </a:r>
          </a:p>
        </p:txBody>
      </p:sp>
    </p:spTree>
    <p:extLst>
      <p:ext uri="{BB962C8B-B14F-4D97-AF65-F5344CB8AC3E}">
        <p14:creationId xmlns:p14="http://schemas.microsoft.com/office/powerpoint/2010/main" val="26439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1187624" y="237230"/>
            <a:ext cx="70572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Региональные </a:t>
            </a: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меры поддержки Новосибирской области</a:t>
            </a:r>
            <a:endParaRPr lang="ru-RU" altLang="ru-RU" sz="2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4" name="Полилиния 43">
            <a:hlinkClick r:id="rId3" action="ppaction://hlinksldjump"/>
          </p:cNvPr>
          <p:cNvSpPr/>
          <p:nvPr/>
        </p:nvSpPr>
        <p:spPr>
          <a:xfrm>
            <a:off x="2051720" y="734616"/>
            <a:ext cx="4608512" cy="323850"/>
          </a:xfrm>
          <a:custGeom>
            <a:avLst/>
            <a:gdLst>
              <a:gd name="connsiteX0" fmla="*/ 0 w 3388293"/>
              <a:gd name="connsiteY0" fmla="*/ 27581 h 275809"/>
              <a:gd name="connsiteX1" fmla="*/ 8078 w 3388293"/>
              <a:gd name="connsiteY1" fmla="*/ 8078 h 275809"/>
              <a:gd name="connsiteX2" fmla="*/ 27581 w 3388293"/>
              <a:gd name="connsiteY2" fmla="*/ 0 h 275809"/>
              <a:gd name="connsiteX3" fmla="*/ 3360712 w 3388293"/>
              <a:gd name="connsiteY3" fmla="*/ 0 h 275809"/>
              <a:gd name="connsiteX4" fmla="*/ 3380215 w 3388293"/>
              <a:gd name="connsiteY4" fmla="*/ 8078 h 275809"/>
              <a:gd name="connsiteX5" fmla="*/ 3388293 w 3388293"/>
              <a:gd name="connsiteY5" fmla="*/ 27581 h 275809"/>
              <a:gd name="connsiteX6" fmla="*/ 3388293 w 3388293"/>
              <a:gd name="connsiteY6" fmla="*/ 248228 h 275809"/>
              <a:gd name="connsiteX7" fmla="*/ 3380215 w 3388293"/>
              <a:gd name="connsiteY7" fmla="*/ 267731 h 275809"/>
              <a:gd name="connsiteX8" fmla="*/ 3360712 w 3388293"/>
              <a:gd name="connsiteY8" fmla="*/ 275809 h 275809"/>
              <a:gd name="connsiteX9" fmla="*/ 27581 w 3388293"/>
              <a:gd name="connsiteY9" fmla="*/ 275809 h 275809"/>
              <a:gd name="connsiteX10" fmla="*/ 8078 w 3388293"/>
              <a:gd name="connsiteY10" fmla="*/ 267731 h 275809"/>
              <a:gd name="connsiteX11" fmla="*/ 0 w 3388293"/>
              <a:gd name="connsiteY11" fmla="*/ 248228 h 275809"/>
              <a:gd name="connsiteX12" fmla="*/ 0 w 3388293"/>
              <a:gd name="connsiteY12" fmla="*/ 27581 h 27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8293" h="275809">
                <a:moveTo>
                  <a:pt x="0" y="27581"/>
                </a:moveTo>
                <a:cubicBezTo>
                  <a:pt x="0" y="20266"/>
                  <a:pt x="2906" y="13251"/>
                  <a:pt x="8078" y="8078"/>
                </a:cubicBezTo>
                <a:cubicBezTo>
                  <a:pt x="13250" y="2906"/>
                  <a:pt x="20266" y="0"/>
                  <a:pt x="27581" y="0"/>
                </a:cubicBezTo>
                <a:lnTo>
                  <a:pt x="3360712" y="0"/>
                </a:lnTo>
                <a:cubicBezTo>
                  <a:pt x="3368027" y="0"/>
                  <a:pt x="3375042" y="2906"/>
                  <a:pt x="3380215" y="8078"/>
                </a:cubicBezTo>
                <a:cubicBezTo>
                  <a:pt x="3385387" y="13250"/>
                  <a:pt x="3388293" y="20266"/>
                  <a:pt x="3388293" y="27581"/>
                </a:cubicBezTo>
                <a:lnTo>
                  <a:pt x="3388293" y="248228"/>
                </a:lnTo>
                <a:cubicBezTo>
                  <a:pt x="3388293" y="255543"/>
                  <a:pt x="3385387" y="262558"/>
                  <a:pt x="3380215" y="267731"/>
                </a:cubicBezTo>
                <a:cubicBezTo>
                  <a:pt x="3375043" y="272903"/>
                  <a:pt x="3368027" y="275809"/>
                  <a:pt x="3360712" y="275809"/>
                </a:cubicBezTo>
                <a:lnTo>
                  <a:pt x="27581" y="275809"/>
                </a:lnTo>
                <a:cubicBezTo>
                  <a:pt x="20266" y="275809"/>
                  <a:pt x="13251" y="272903"/>
                  <a:pt x="8078" y="267731"/>
                </a:cubicBezTo>
                <a:cubicBezTo>
                  <a:pt x="2906" y="262559"/>
                  <a:pt x="0" y="255543"/>
                  <a:pt x="0" y="248228"/>
                </a:cubicBezTo>
                <a:lnTo>
                  <a:pt x="0" y="2758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РЕГИОНАЛЬНЫЕ ФОРМЫ ПОДДЕРЖКИ</a:t>
            </a:r>
          </a:p>
        </p:txBody>
      </p:sp>
      <p:pic>
        <p:nvPicPr>
          <p:cNvPr id="29" name="Picture 2" descr="D:\UserData\smin\Рабочий стол\gerb_novosibirskoj_oblast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277"/>
            <a:ext cx="488826" cy="56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148748" y="1058466"/>
            <a:ext cx="4413513" cy="3781350"/>
            <a:chOff x="2148746" y="1058466"/>
            <a:chExt cx="4413513" cy="3781350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104" name="Прямая соединительная линия 103"/>
            <p:cNvCxnSpPr/>
            <p:nvPr/>
          </p:nvCxnSpPr>
          <p:spPr>
            <a:xfrm>
              <a:off x="4332923" y="1058466"/>
              <a:ext cx="44767" cy="352950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олилиния 45">
              <a:hlinkClick r:id="rId3" action="ppaction://hlinksldjump"/>
            </p:cNvPr>
            <p:cNvSpPr/>
            <p:nvPr/>
          </p:nvSpPr>
          <p:spPr>
            <a:xfrm>
              <a:off x="2150745" y="1203598"/>
              <a:ext cx="4411514" cy="504056"/>
            </a:xfrm>
            <a:custGeom>
              <a:avLst/>
              <a:gdLst>
                <a:gd name="connsiteX0" fmla="*/ 0 w 2149658"/>
                <a:gd name="connsiteY0" fmla="*/ 46836 h 468362"/>
                <a:gd name="connsiteX1" fmla="*/ 13718 w 2149658"/>
                <a:gd name="connsiteY1" fmla="*/ 13718 h 468362"/>
                <a:gd name="connsiteX2" fmla="*/ 46836 w 2149658"/>
                <a:gd name="connsiteY2" fmla="*/ 0 h 468362"/>
                <a:gd name="connsiteX3" fmla="*/ 2102822 w 2149658"/>
                <a:gd name="connsiteY3" fmla="*/ 0 h 468362"/>
                <a:gd name="connsiteX4" fmla="*/ 2135940 w 2149658"/>
                <a:gd name="connsiteY4" fmla="*/ 13718 h 468362"/>
                <a:gd name="connsiteX5" fmla="*/ 2149658 w 2149658"/>
                <a:gd name="connsiteY5" fmla="*/ 46836 h 468362"/>
                <a:gd name="connsiteX6" fmla="*/ 2149658 w 2149658"/>
                <a:gd name="connsiteY6" fmla="*/ 421526 h 468362"/>
                <a:gd name="connsiteX7" fmla="*/ 2135940 w 2149658"/>
                <a:gd name="connsiteY7" fmla="*/ 454644 h 468362"/>
                <a:gd name="connsiteX8" fmla="*/ 2102822 w 2149658"/>
                <a:gd name="connsiteY8" fmla="*/ 468362 h 468362"/>
                <a:gd name="connsiteX9" fmla="*/ 46836 w 2149658"/>
                <a:gd name="connsiteY9" fmla="*/ 468362 h 468362"/>
                <a:gd name="connsiteX10" fmla="*/ 13718 w 2149658"/>
                <a:gd name="connsiteY10" fmla="*/ 454644 h 468362"/>
                <a:gd name="connsiteX11" fmla="*/ 0 w 2149658"/>
                <a:gd name="connsiteY11" fmla="*/ 421526 h 468362"/>
                <a:gd name="connsiteX12" fmla="*/ 0 w 2149658"/>
                <a:gd name="connsiteY12" fmla="*/ 46836 h 46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9658" h="468362">
                  <a:moveTo>
                    <a:pt x="0" y="46836"/>
                  </a:moveTo>
                  <a:cubicBezTo>
                    <a:pt x="0" y="34414"/>
                    <a:pt x="4935" y="22501"/>
                    <a:pt x="13718" y="13718"/>
                  </a:cubicBezTo>
                  <a:cubicBezTo>
                    <a:pt x="22501" y="4935"/>
                    <a:pt x="34414" y="0"/>
                    <a:pt x="46836" y="0"/>
                  </a:cubicBezTo>
                  <a:lnTo>
                    <a:pt x="2102822" y="0"/>
                  </a:lnTo>
                  <a:cubicBezTo>
                    <a:pt x="2115244" y="0"/>
                    <a:pt x="2127157" y="4935"/>
                    <a:pt x="2135940" y="13718"/>
                  </a:cubicBezTo>
                  <a:cubicBezTo>
                    <a:pt x="2144723" y="22501"/>
                    <a:pt x="2149658" y="34414"/>
                    <a:pt x="2149658" y="46836"/>
                  </a:cubicBezTo>
                  <a:lnTo>
                    <a:pt x="2149658" y="421526"/>
                  </a:lnTo>
                  <a:cubicBezTo>
                    <a:pt x="2149658" y="433948"/>
                    <a:pt x="2144724" y="445861"/>
                    <a:pt x="2135940" y="454644"/>
                  </a:cubicBezTo>
                  <a:cubicBezTo>
                    <a:pt x="2127157" y="463427"/>
                    <a:pt x="2115244" y="468362"/>
                    <a:pt x="2102822" y="468362"/>
                  </a:cubicBezTo>
                  <a:lnTo>
                    <a:pt x="46836" y="468362"/>
                  </a:lnTo>
                  <a:cubicBezTo>
                    <a:pt x="34414" y="468362"/>
                    <a:pt x="22501" y="463427"/>
                    <a:pt x="13718" y="454644"/>
                  </a:cubicBezTo>
                  <a:cubicBezTo>
                    <a:pt x="4935" y="445861"/>
                    <a:pt x="0" y="433948"/>
                    <a:pt x="0" y="421526"/>
                  </a:cubicBezTo>
                  <a:lnTo>
                    <a:pt x="0" y="468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8483" tIns="30228" rIns="38483" bIns="30228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Государственная поддержка инвестиционной деятельности</a:t>
              </a:r>
              <a:endParaRPr lang="ru-RU" sz="13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2148746" y="1797538"/>
              <a:ext cx="4398618" cy="504056"/>
            </a:xfrm>
            <a:custGeom>
              <a:avLst/>
              <a:gdLst>
                <a:gd name="connsiteX0" fmla="*/ 0 w 2149658"/>
                <a:gd name="connsiteY0" fmla="*/ 46836 h 468362"/>
                <a:gd name="connsiteX1" fmla="*/ 13718 w 2149658"/>
                <a:gd name="connsiteY1" fmla="*/ 13718 h 468362"/>
                <a:gd name="connsiteX2" fmla="*/ 46836 w 2149658"/>
                <a:gd name="connsiteY2" fmla="*/ 0 h 468362"/>
                <a:gd name="connsiteX3" fmla="*/ 2102822 w 2149658"/>
                <a:gd name="connsiteY3" fmla="*/ 0 h 468362"/>
                <a:gd name="connsiteX4" fmla="*/ 2135940 w 2149658"/>
                <a:gd name="connsiteY4" fmla="*/ 13718 h 468362"/>
                <a:gd name="connsiteX5" fmla="*/ 2149658 w 2149658"/>
                <a:gd name="connsiteY5" fmla="*/ 46836 h 468362"/>
                <a:gd name="connsiteX6" fmla="*/ 2149658 w 2149658"/>
                <a:gd name="connsiteY6" fmla="*/ 421526 h 468362"/>
                <a:gd name="connsiteX7" fmla="*/ 2135940 w 2149658"/>
                <a:gd name="connsiteY7" fmla="*/ 454644 h 468362"/>
                <a:gd name="connsiteX8" fmla="*/ 2102822 w 2149658"/>
                <a:gd name="connsiteY8" fmla="*/ 468362 h 468362"/>
                <a:gd name="connsiteX9" fmla="*/ 46836 w 2149658"/>
                <a:gd name="connsiteY9" fmla="*/ 468362 h 468362"/>
                <a:gd name="connsiteX10" fmla="*/ 13718 w 2149658"/>
                <a:gd name="connsiteY10" fmla="*/ 454644 h 468362"/>
                <a:gd name="connsiteX11" fmla="*/ 0 w 2149658"/>
                <a:gd name="connsiteY11" fmla="*/ 421526 h 468362"/>
                <a:gd name="connsiteX12" fmla="*/ 0 w 2149658"/>
                <a:gd name="connsiteY12" fmla="*/ 46836 h 46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9658" h="468362">
                  <a:moveTo>
                    <a:pt x="0" y="46836"/>
                  </a:moveTo>
                  <a:cubicBezTo>
                    <a:pt x="0" y="34414"/>
                    <a:pt x="4935" y="22501"/>
                    <a:pt x="13718" y="13718"/>
                  </a:cubicBezTo>
                  <a:cubicBezTo>
                    <a:pt x="22501" y="4935"/>
                    <a:pt x="34414" y="0"/>
                    <a:pt x="46836" y="0"/>
                  </a:cubicBezTo>
                  <a:lnTo>
                    <a:pt x="2102822" y="0"/>
                  </a:lnTo>
                  <a:cubicBezTo>
                    <a:pt x="2115244" y="0"/>
                    <a:pt x="2127157" y="4935"/>
                    <a:pt x="2135940" y="13718"/>
                  </a:cubicBezTo>
                  <a:cubicBezTo>
                    <a:pt x="2144723" y="22501"/>
                    <a:pt x="2149658" y="34414"/>
                    <a:pt x="2149658" y="46836"/>
                  </a:cubicBezTo>
                  <a:lnTo>
                    <a:pt x="2149658" y="421526"/>
                  </a:lnTo>
                  <a:cubicBezTo>
                    <a:pt x="2149658" y="433948"/>
                    <a:pt x="2144724" y="445861"/>
                    <a:pt x="2135940" y="454644"/>
                  </a:cubicBezTo>
                  <a:cubicBezTo>
                    <a:pt x="2127157" y="463427"/>
                    <a:pt x="2115244" y="468362"/>
                    <a:pt x="2102822" y="468362"/>
                  </a:cubicBezTo>
                  <a:lnTo>
                    <a:pt x="46836" y="468362"/>
                  </a:lnTo>
                  <a:cubicBezTo>
                    <a:pt x="34414" y="468362"/>
                    <a:pt x="22501" y="463427"/>
                    <a:pt x="13718" y="454644"/>
                  </a:cubicBezTo>
                  <a:cubicBezTo>
                    <a:pt x="4935" y="445861"/>
                    <a:pt x="0" y="433948"/>
                    <a:pt x="0" y="421526"/>
                  </a:cubicBezTo>
                  <a:lnTo>
                    <a:pt x="0" y="468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8483" tIns="30228" rIns="38483" bIns="30228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Государственная поддержка субъектов деятельности в сфере промышленности Новосибирской области</a:t>
              </a:r>
              <a:endParaRPr lang="ru-RU" sz="13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2155998" y="2406661"/>
              <a:ext cx="4398618" cy="432048"/>
            </a:xfrm>
            <a:custGeom>
              <a:avLst/>
              <a:gdLst>
                <a:gd name="connsiteX0" fmla="*/ 0 w 2149658"/>
                <a:gd name="connsiteY0" fmla="*/ 46836 h 468362"/>
                <a:gd name="connsiteX1" fmla="*/ 13718 w 2149658"/>
                <a:gd name="connsiteY1" fmla="*/ 13718 h 468362"/>
                <a:gd name="connsiteX2" fmla="*/ 46836 w 2149658"/>
                <a:gd name="connsiteY2" fmla="*/ 0 h 468362"/>
                <a:gd name="connsiteX3" fmla="*/ 2102822 w 2149658"/>
                <a:gd name="connsiteY3" fmla="*/ 0 h 468362"/>
                <a:gd name="connsiteX4" fmla="*/ 2135940 w 2149658"/>
                <a:gd name="connsiteY4" fmla="*/ 13718 h 468362"/>
                <a:gd name="connsiteX5" fmla="*/ 2149658 w 2149658"/>
                <a:gd name="connsiteY5" fmla="*/ 46836 h 468362"/>
                <a:gd name="connsiteX6" fmla="*/ 2149658 w 2149658"/>
                <a:gd name="connsiteY6" fmla="*/ 421526 h 468362"/>
                <a:gd name="connsiteX7" fmla="*/ 2135940 w 2149658"/>
                <a:gd name="connsiteY7" fmla="*/ 454644 h 468362"/>
                <a:gd name="connsiteX8" fmla="*/ 2102822 w 2149658"/>
                <a:gd name="connsiteY8" fmla="*/ 468362 h 468362"/>
                <a:gd name="connsiteX9" fmla="*/ 46836 w 2149658"/>
                <a:gd name="connsiteY9" fmla="*/ 468362 h 468362"/>
                <a:gd name="connsiteX10" fmla="*/ 13718 w 2149658"/>
                <a:gd name="connsiteY10" fmla="*/ 454644 h 468362"/>
                <a:gd name="connsiteX11" fmla="*/ 0 w 2149658"/>
                <a:gd name="connsiteY11" fmla="*/ 421526 h 468362"/>
                <a:gd name="connsiteX12" fmla="*/ 0 w 2149658"/>
                <a:gd name="connsiteY12" fmla="*/ 46836 h 46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9658" h="468362">
                  <a:moveTo>
                    <a:pt x="0" y="46836"/>
                  </a:moveTo>
                  <a:cubicBezTo>
                    <a:pt x="0" y="34414"/>
                    <a:pt x="4935" y="22501"/>
                    <a:pt x="13718" y="13718"/>
                  </a:cubicBezTo>
                  <a:cubicBezTo>
                    <a:pt x="22501" y="4935"/>
                    <a:pt x="34414" y="0"/>
                    <a:pt x="46836" y="0"/>
                  </a:cubicBezTo>
                  <a:lnTo>
                    <a:pt x="2102822" y="0"/>
                  </a:lnTo>
                  <a:cubicBezTo>
                    <a:pt x="2115244" y="0"/>
                    <a:pt x="2127157" y="4935"/>
                    <a:pt x="2135940" y="13718"/>
                  </a:cubicBezTo>
                  <a:cubicBezTo>
                    <a:pt x="2144723" y="22501"/>
                    <a:pt x="2149658" y="34414"/>
                    <a:pt x="2149658" y="46836"/>
                  </a:cubicBezTo>
                  <a:lnTo>
                    <a:pt x="2149658" y="421526"/>
                  </a:lnTo>
                  <a:cubicBezTo>
                    <a:pt x="2149658" y="433948"/>
                    <a:pt x="2144724" y="445861"/>
                    <a:pt x="2135940" y="454644"/>
                  </a:cubicBezTo>
                  <a:cubicBezTo>
                    <a:pt x="2127157" y="463427"/>
                    <a:pt x="2115244" y="468362"/>
                    <a:pt x="2102822" y="468362"/>
                  </a:cubicBezTo>
                  <a:lnTo>
                    <a:pt x="46836" y="468362"/>
                  </a:lnTo>
                  <a:cubicBezTo>
                    <a:pt x="34414" y="468362"/>
                    <a:pt x="22501" y="463427"/>
                    <a:pt x="13718" y="454644"/>
                  </a:cubicBezTo>
                  <a:cubicBezTo>
                    <a:pt x="4935" y="445861"/>
                    <a:pt x="0" y="433948"/>
                    <a:pt x="0" y="421526"/>
                  </a:cubicBezTo>
                  <a:lnTo>
                    <a:pt x="0" y="468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8483" tIns="30228" rIns="38483" bIns="30228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Государственная поддержка малого и среднего предпринимательства</a:t>
              </a:r>
              <a:endParaRPr lang="ru-RU" sz="13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2155998" y="3507854"/>
              <a:ext cx="4391366" cy="323850"/>
            </a:xfrm>
            <a:custGeom>
              <a:avLst/>
              <a:gdLst>
                <a:gd name="connsiteX0" fmla="*/ 0 w 2149658"/>
                <a:gd name="connsiteY0" fmla="*/ 46836 h 468362"/>
                <a:gd name="connsiteX1" fmla="*/ 13718 w 2149658"/>
                <a:gd name="connsiteY1" fmla="*/ 13718 h 468362"/>
                <a:gd name="connsiteX2" fmla="*/ 46836 w 2149658"/>
                <a:gd name="connsiteY2" fmla="*/ 0 h 468362"/>
                <a:gd name="connsiteX3" fmla="*/ 2102822 w 2149658"/>
                <a:gd name="connsiteY3" fmla="*/ 0 h 468362"/>
                <a:gd name="connsiteX4" fmla="*/ 2135940 w 2149658"/>
                <a:gd name="connsiteY4" fmla="*/ 13718 h 468362"/>
                <a:gd name="connsiteX5" fmla="*/ 2149658 w 2149658"/>
                <a:gd name="connsiteY5" fmla="*/ 46836 h 468362"/>
                <a:gd name="connsiteX6" fmla="*/ 2149658 w 2149658"/>
                <a:gd name="connsiteY6" fmla="*/ 421526 h 468362"/>
                <a:gd name="connsiteX7" fmla="*/ 2135940 w 2149658"/>
                <a:gd name="connsiteY7" fmla="*/ 454644 h 468362"/>
                <a:gd name="connsiteX8" fmla="*/ 2102822 w 2149658"/>
                <a:gd name="connsiteY8" fmla="*/ 468362 h 468362"/>
                <a:gd name="connsiteX9" fmla="*/ 46836 w 2149658"/>
                <a:gd name="connsiteY9" fmla="*/ 468362 h 468362"/>
                <a:gd name="connsiteX10" fmla="*/ 13718 w 2149658"/>
                <a:gd name="connsiteY10" fmla="*/ 454644 h 468362"/>
                <a:gd name="connsiteX11" fmla="*/ 0 w 2149658"/>
                <a:gd name="connsiteY11" fmla="*/ 421526 h 468362"/>
                <a:gd name="connsiteX12" fmla="*/ 0 w 2149658"/>
                <a:gd name="connsiteY12" fmla="*/ 46836 h 46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9658" h="468362">
                  <a:moveTo>
                    <a:pt x="0" y="46836"/>
                  </a:moveTo>
                  <a:cubicBezTo>
                    <a:pt x="0" y="34414"/>
                    <a:pt x="4935" y="22501"/>
                    <a:pt x="13718" y="13718"/>
                  </a:cubicBezTo>
                  <a:cubicBezTo>
                    <a:pt x="22501" y="4935"/>
                    <a:pt x="34414" y="0"/>
                    <a:pt x="46836" y="0"/>
                  </a:cubicBezTo>
                  <a:lnTo>
                    <a:pt x="2102822" y="0"/>
                  </a:lnTo>
                  <a:cubicBezTo>
                    <a:pt x="2115244" y="0"/>
                    <a:pt x="2127157" y="4935"/>
                    <a:pt x="2135940" y="13718"/>
                  </a:cubicBezTo>
                  <a:cubicBezTo>
                    <a:pt x="2144723" y="22501"/>
                    <a:pt x="2149658" y="34414"/>
                    <a:pt x="2149658" y="46836"/>
                  </a:cubicBezTo>
                  <a:lnTo>
                    <a:pt x="2149658" y="421526"/>
                  </a:lnTo>
                  <a:cubicBezTo>
                    <a:pt x="2149658" y="433948"/>
                    <a:pt x="2144724" y="445861"/>
                    <a:pt x="2135940" y="454644"/>
                  </a:cubicBezTo>
                  <a:cubicBezTo>
                    <a:pt x="2127157" y="463427"/>
                    <a:pt x="2115244" y="468362"/>
                    <a:pt x="2102822" y="468362"/>
                  </a:cubicBezTo>
                  <a:lnTo>
                    <a:pt x="46836" y="468362"/>
                  </a:lnTo>
                  <a:cubicBezTo>
                    <a:pt x="34414" y="468362"/>
                    <a:pt x="22501" y="463427"/>
                    <a:pt x="13718" y="454644"/>
                  </a:cubicBezTo>
                  <a:cubicBezTo>
                    <a:pt x="4935" y="445861"/>
                    <a:pt x="0" y="433948"/>
                    <a:pt x="0" y="421526"/>
                  </a:cubicBezTo>
                  <a:lnTo>
                    <a:pt x="0" y="468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8483" tIns="30228" rIns="38483" bIns="30228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dirty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Региональные институты развития</a:t>
              </a: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2155998" y="2939405"/>
              <a:ext cx="4398618" cy="466700"/>
            </a:xfrm>
            <a:custGeom>
              <a:avLst/>
              <a:gdLst>
                <a:gd name="connsiteX0" fmla="*/ 0 w 2149658"/>
                <a:gd name="connsiteY0" fmla="*/ 46836 h 468362"/>
                <a:gd name="connsiteX1" fmla="*/ 13718 w 2149658"/>
                <a:gd name="connsiteY1" fmla="*/ 13718 h 468362"/>
                <a:gd name="connsiteX2" fmla="*/ 46836 w 2149658"/>
                <a:gd name="connsiteY2" fmla="*/ 0 h 468362"/>
                <a:gd name="connsiteX3" fmla="*/ 2102822 w 2149658"/>
                <a:gd name="connsiteY3" fmla="*/ 0 h 468362"/>
                <a:gd name="connsiteX4" fmla="*/ 2135940 w 2149658"/>
                <a:gd name="connsiteY4" fmla="*/ 13718 h 468362"/>
                <a:gd name="connsiteX5" fmla="*/ 2149658 w 2149658"/>
                <a:gd name="connsiteY5" fmla="*/ 46836 h 468362"/>
                <a:gd name="connsiteX6" fmla="*/ 2149658 w 2149658"/>
                <a:gd name="connsiteY6" fmla="*/ 421526 h 468362"/>
                <a:gd name="connsiteX7" fmla="*/ 2135940 w 2149658"/>
                <a:gd name="connsiteY7" fmla="*/ 454644 h 468362"/>
                <a:gd name="connsiteX8" fmla="*/ 2102822 w 2149658"/>
                <a:gd name="connsiteY8" fmla="*/ 468362 h 468362"/>
                <a:gd name="connsiteX9" fmla="*/ 46836 w 2149658"/>
                <a:gd name="connsiteY9" fmla="*/ 468362 h 468362"/>
                <a:gd name="connsiteX10" fmla="*/ 13718 w 2149658"/>
                <a:gd name="connsiteY10" fmla="*/ 454644 h 468362"/>
                <a:gd name="connsiteX11" fmla="*/ 0 w 2149658"/>
                <a:gd name="connsiteY11" fmla="*/ 421526 h 468362"/>
                <a:gd name="connsiteX12" fmla="*/ 0 w 2149658"/>
                <a:gd name="connsiteY12" fmla="*/ 46836 h 46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9658" h="468362">
                  <a:moveTo>
                    <a:pt x="0" y="46836"/>
                  </a:moveTo>
                  <a:cubicBezTo>
                    <a:pt x="0" y="34414"/>
                    <a:pt x="4935" y="22501"/>
                    <a:pt x="13718" y="13718"/>
                  </a:cubicBezTo>
                  <a:cubicBezTo>
                    <a:pt x="22501" y="4935"/>
                    <a:pt x="34414" y="0"/>
                    <a:pt x="46836" y="0"/>
                  </a:cubicBezTo>
                  <a:lnTo>
                    <a:pt x="2102822" y="0"/>
                  </a:lnTo>
                  <a:cubicBezTo>
                    <a:pt x="2115244" y="0"/>
                    <a:pt x="2127157" y="4935"/>
                    <a:pt x="2135940" y="13718"/>
                  </a:cubicBezTo>
                  <a:cubicBezTo>
                    <a:pt x="2144723" y="22501"/>
                    <a:pt x="2149658" y="34414"/>
                    <a:pt x="2149658" y="46836"/>
                  </a:cubicBezTo>
                  <a:lnTo>
                    <a:pt x="2149658" y="421526"/>
                  </a:lnTo>
                  <a:cubicBezTo>
                    <a:pt x="2149658" y="433948"/>
                    <a:pt x="2144724" y="445861"/>
                    <a:pt x="2135940" y="454644"/>
                  </a:cubicBezTo>
                  <a:cubicBezTo>
                    <a:pt x="2127157" y="463427"/>
                    <a:pt x="2115244" y="468362"/>
                    <a:pt x="2102822" y="468362"/>
                  </a:cubicBezTo>
                  <a:lnTo>
                    <a:pt x="46836" y="468362"/>
                  </a:lnTo>
                  <a:cubicBezTo>
                    <a:pt x="34414" y="468362"/>
                    <a:pt x="22501" y="463427"/>
                    <a:pt x="13718" y="454644"/>
                  </a:cubicBezTo>
                  <a:cubicBezTo>
                    <a:pt x="4935" y="445861"/>
                    <a:pt x="0" y="433948"/>
                    <a:pt x="0" y="421526"/>
                  </a:cubicBezTo>
                  <a:lnTo>
                    <a:pt x="0" y="468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8483" tIns="30228" rIns="38483" bIns="30228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Государственная поддержка научно-технической и инновационной деятельности</a:t>
              </a:r>
              <a:endParaRPr lang="ru-RU" sz="13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2155998" y="3959339"/>
              <a:ext cx="4398618" cy="323850"/>
            </a:xfrm>
            <a:custGeom>
              <a:avLst/>
              <a:gdLst>
                <a:gd name="connsiteX0" fmla="*/ 0 w 2149658"/>
                <a:gd name="connsiteY0" fmla="*/ 46836 h 468362"/>
                <a:gd name="connsiteX1" fmla="*/ 13718 w 2149658"/>
                <a:gd name="connsiteY1" fmla="*/ 13718 h 468362"/>
                <a:gd name="connsiteX2" fmla="*/ 46836 w 2149658"/>
                <a:gd name="connsiteY2" fmla="*/ 0 h 468362"/>
                <a:gd name="connsiteX3" fmla="*/ 2102822 w 2149658"/>
                <a:gd name="connsiteY3" fmla="*/ 0 h 468362"/>
                <a:gd name="connsiteX4" fmla="*/ 2135940 w 2149658"/>
                <a:gd name="connsiteY4" fmla="*/ 13718 h 468362"/>
                <a:gd name="connsiteX5" fmla="*/ 2149658 w 2149658"/>
                <a:gd name="connsiteY5" fmla="*/ 46836 h 468362"/>
                <a:gd name="connsiteX6" fmla="*/ 2149658 w 2149658"/>
                <a:gd name="connsiteY6" fmla="*/ 421526 h 468362"/>
                <a:gd name="connsiteX7" fmla="*/ 2135940 w 2149658"/>
                <a:gd name="connsiteY7" fmla="*/ 454644 h 468362"/>
                <a:gd name="connsiteX8" fmla="*/ 2102822 w 2149658"/>
                <a:gd name="connsiteY8" fmla="*/ 468362 h 468362"/>
                <a:gd name="connsiteX9" fmla="*/ 46836 w 2149658"/>
                <a:gd name="connsiteY9" fmla="*/ 468362 h 468362"/>
                <a:gd name="connsiteX10" fmla="*/ 13718 w 2149658"/>
                <a:gd name="connsiteY10" fmla="*/ 454644 h 468362"/>
                <a:gd name="connsiteX11" fmla="*/ 0 w 2149658"/>
                <a:gd name="connsiteY11" fmla="*/ 421526 h 468362"/>
                <a:gd name="connsiteX12" fmla="*/ 0 w 2149658"/>
                <a:gd name="connsiteY12" fmla="*/ 46836 h 46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9658" h="468362">
                  <a:moveTo>
                    <a:pt x="0" y="46836"/>
                  </a:moveTo>
                  <a:cubicBezTo>
                    <a:pt x="0" y="34414"/>
                    <a:pt x="4935" y="22501"/>
                    <a:pt x="13718" y="13718"/>
                  </a:cubicBezTo>
                  <a:cubicBezTo>
                    <a:pt x="22501" y="4935"/>
                    <a:pt x="34414" y="0"/>
                    <a:pt x="46836" y="0"/>
                  </a:cubicBezTo>
                  <a:lnTo>
                    <a:pt x="2102822" y="0"/>
                  </a:lnTo>
                  <a:cubicBezTo>
                    <a:pt x="2115244" y="0"/>
                    <a:pt x="2127157" y="4935"/>
                    <a:pt x="2135940" y="13718"/>
                  </a:cubicBezTo>
                  <a:cubicBezTo>
                    <a:pt x="2144723" y="22501"/>
                    <a:pt x="2149658" y="34414"/>
                    <a:pt x="2149658" y="46836"/>
                  </a:cubicBezTo>
                  <a:lnTo>
                    <a:pt x="2149658" y="421526"/>
                  </a:lnTo>
                  <a:cubicBezTo>
                    <a:pt x="2149658" y="433948"/>
                    <a:pt x="2144724" y="445861"/>
                    <a:pt x="2135940" y="454644"/>
                  </a:cubicBezTo>
                  <a:cubicBezTo>
                    <a:pt x="2127157" y="463427"/>
                    <a:pt x="2115244" y="468362"/>
                    <a:pt x="2102822" y="468362"/>
                  </a:cubicBezTo>
                  <a:lnTo>
                    <a:pt x="46836" y="468362"/>
                  </a:lnTo>
                  <a:cubicBezTo>
                    <a:pt x="34414" y="468362"/>
                    <a:pt x="22501" y="463427"/>
                    <a:pt x="13718" y="454644"/>
                  </a:cubicBezTo>
                  <a:cubicBezTo>
                    <a:pt x="4935" y="445861"/>
                    <a:pt x="0" y="433948"/>
                    <a:pt x="0" y="421526"/>
                  </a:cubicBezTo>
                  <a:lnTo>
                    <a:pt x="0" y="468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8483" tIns="30228" rIns="38483" bIns="30228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Парковая и кластерная структура</a:t>
              </a:r>
              <a:endParaRPr lang="ru-RU" sz="13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155998" y="4443958"/>
              <a:ext cx="4398618" cy="395858"/>
            </a:xfrm>
            <a:custGeom>
              <a:avLst/>
              <a:gdLst>
                <a:gd name="connsiteX0" fmla="*/ 0 w 2149658"/>
                <a:gd name="connsiteY0" fmla="*/ 46836 h 468362"/>
                <a:gd name="connsiteX1" fmla="*/ 13718 w 2149658"/>
                <a:gd name="connsiteY1" fmla="*/ 13718 h 468362"/>
                <a:gd name="connsiteX2" fmla="*/ 46836 w 2149658"/>
                <a:gd name="connsiteY2" fmla="*/ 0 h 468362"/>
                <a:gd name="connsiteX3" fmla="*/ 2102822 w 2149658"/>
                <a:gd name="connsiteY3" fmla="*/ 0 h 468362"/>
                <a:gd name="connsiteX4" fmla="*/ 2135940 w 2149658"/>
                <a:gd name="connsiteY4" fmla="*/ 13718 h 468362"/>
                <a:gd name="connsiteX5" fmla="*/ 2149658 w 2149658"/>
                <a:gd name="connsiteY5" fmla="*/ 46836 h 468362"/>
                <a:gd name="connsiteX6" fmla="*/ 2149658 w 2149658"/>
                <a:gd name="connsiteY6" fmla="*/ 421526 h 468362"/>
                <a:gd name="connsiteX7" fmla="*/ 2135940 w 2149658"/>
                <a:gd name="connsiteY7" fmla="*/ 454644 h 468362"/>
                <a:gd name="connsiteX8" fmla="*/ 2102822 w 2149658"/>
                <a:gd name="connsiteY8" fmla="*/ 468362 h 468362"/>
                <a:gd name="connsiteX9" fmla="*/ 46836 w 2149658"/>
                <a:gd name="connsiteY9" fmla="*/ 468362 h 468362"/>
                <a:gd name="connsiteX10" fmla="*/ 13718 w 2149658"/>
                <a:gd name="connsiteY10" fmla="*/ 454644 h 468362"/>
                <a:gd name="connsiteX11" fmla="*/ 0 w 2149658"/>
                <a:gd name="connsiteY11" fmla="*/ 421526 h 468362"/>
                <a:gd name="connsiteX12" fmla="*/ 0 w 2149658"/>
                <a:gd name="connsiteY12" fmla="*/ 46836 h 46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9658" h="468362">
                  <a:moveTo>
                    <a:pt x="0" y="46836"/>
                  </a:moveTo>
                  <a:cubicBezTo>
                    <a:pt x="0" y="34414"/>
                    <a:pt x="4935" y="22501"/>
                    <a:pt x="13718" y="13718"/>
                  </a:cubicBezTo>
                  <a:cubicBezTo>
                    <a:pt x="22501" y="4935"/>
                    <a:pt x="34414" y="0"/>
                    <a:pt x="46836" y="0"/>
                  </a:cubicBezTo>
                  <a:lnTo>
                    <a:pt x="2102822" y="0"/>
                  </a:lnTo>
                  <a:cubicBezTo>
                    <a:pt x="2115244" y="0"/>
                    <a:pt x="2127157" y="4935"/>
                    <a:pt x="2135940" y="13718"/>
                  </a:cubicBezTo>
                  <a:cubicBezTo>
                    <a:pt x="2144723" y="22501"/>
                    <a:pt x="2149658" y="34414"/>
                    <a:pt x="2149658" y="46836"/>
                  </a:cubicBezTo>
                  <a:lnTo>
                    <a:pt x="2149658" y="421526"/>
                  </a:lnTo>
                  <a:cubicBezTo>
                    <a:pt x="2149658" y="433948"/>
                    <a:pt x="2144724" y="445861"/>
                    <a:pt x="2135940" y="454644"/>
                  </a:cubicBezTo>
                  <a:cubicBezTo>
                    <a:pt x="2127157" y="463427"/>
                    <a:pt x="2115244" y="468362"/>
                    <a:pt x="2102822" y="468362"/>
                  </a:cubicBezTo>
                  <a:lnTo>
                    <a:pt x="46836" y="468362"/>
                  </a:lnTo>
                  <a:cubicBezTo>
                    <a:pt x="34414" y="468362"/>
                    <a:pt x="22501" y="463427"/>
                    <a:pt x="13718" y="454644"/>
                  </a:cubicBezTo>
                  <a:cubicBezTo>
                    <a:pt x="4935" y="445861"/>
                    <a:pt x="0" y="433948"/>
                    <a:pt x="0" y="421526"/>
                  </a:cubicBezTo>
                  <a:lnTo>
                    <a:pt x="0" y="468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8483" tIns="30228" rIns="38483" bIns="30228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Нефинансовые меры поддержки</a:t>
              </a:r>
              <a:endParaRPr lang="ru-RU" sz="13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043608" y="128623"/>
            <a:ext cx="7740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Центр прототипирования в Технопарке Новосибирского Академгородка и Медицинском Технопарке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115958" y="1635646"/>
            <a:ext cx="8891588" cy="3240360"/>
          </a:xfrm>
          <a:custGeom>
            <a:avLst/>
            <a:gdLst>
              <a:gd name="connsiteX0" fmla="*/ 0 w 8820980"/>
              <a:gd name="connsiteY0" fmla="*/ 0 h 2049300"/>
              <a:gd name="connsiteX1" fmla="*/ 8820980 w 8820980"/>
              <a:gd name="connsiteY1" fmla="*/ 0 h 2049300"/>
              <a:gd name="connsiteX2" fmla="*/ 8820980 w 8820980"/>
              <a:gd name="connsiteY2" fmla="*/ 2049300 h 2049300"/>
              <a:gd name="connsiteX3" fmla="*/ 0 w 8820980"/>
              <a:gd name="connsiteY3" fmla="*/ 2049300 h 2049300"/>
              <a:gd name="connsiteX4" fmla="*/ 0 w 8820980"/>
              <a:gd name="connsiteY4" fmla="*/ 0 h 20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0980" h="2049300">
                <a:moveTo>
                  <a:pt x="0" y="0"/>
                </a:moveTo>
                <a:lnTo>
                  <a:pt x="8820980" y="0"/>
                </a:lnTo>
                <a:lnTo>
                  <a:pt x="8820980" y="2049300"/>
                </a:lnTo>
                <a:lnTo>
                  <a:pt x="0" y="2049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80066" tIns="16510" rIns="92456" bIns="16510"/>
          <a:lstStyle>
            <a:lvl1pPr marL="857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57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>
              <a:buSzPct val="110000"/>
              <a:defRPr/>
            </a:pPr>
            <a:r>
              <a:rPr lang="ru-RU" alt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lvl="1" algn="just">
              <a:buSzPct val="110000"/>
              <a:defRPr/>
            </a:pPr>
            <a:endParaRPr lang="ru-RU" altLang="ru-RU" sz="13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23479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399320"/>
              </p:ext>
            </p:extLst>
          </p:nvPr>
        </p:nvGraphicFramePr>
        <p:xfrm>
          <a:off x="395538" y="823355"/>
          <a:ext cx="8424935" cy="41145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03042"/>
                <a:gridCol w="6221893"/>
              </a:tblGrid>
              <a:tr h="484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участка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Перечень услуг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Участок механики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Фрезерная, токарная и слесарная  обработка механических деталей  с точностью до 0,01 мм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1090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Участок высокоточной механообработки  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Промышленный дизайн, инженерный сервис. Проектирование, конструирование,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прототипирование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 аддитивные технологии. Прямое производство из пластиков, производство на станках с ЧПУ из металла и пластиков, оснастка и литьё. Консультации по программному обеспечению для управления производственным предприятием. Образовательные проекты в области 3D моделирования и прототипирования. Общедоступный сервис 3D печати.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Участок </a:t>
                      </a:r>
                      <a:r>
                        <a:rPr lang="ru-RU" sz="1100" b="1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листообработки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Лазерная и 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гидроабразивная 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резка листовых материалов;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3-х координатная гибка листовых заготовок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Участок монтажа CHIP-компонент 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Монтаж CHIP и DIP компонент  на печатные платы. </a:t>
                      </a:r>
                      <a:b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Оптический и рентген контроль смонтированных плат.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82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Участок моточного производства и DIP-монтаж     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Изготовление моточных изделий и пайка DIP компонент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Участок упаковки    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и производство индивидуальной и мелкосерийной упаковки из различных 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материалов</a:t>
                      </a:r>
                      <a:b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для макетов, прототипов и мелких серий высокотехнологичной продукции. Дизайн и внешнее оформление.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Копировально-полиграфический центр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Изготовление полиграфической продукции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8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043608" y="128623"/>
            <a:ext cx="7740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Центр прототипирования в Технопарке Новосибирского Академгородка и Медицинском Технопарке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115958" y="1635646"/>
            <a:ext cx="8891588" cy="3240360"/>
          </a:xfrm>
          <a:custGeom>
            <a:avLst/>
            <a:gdLst>
              <a:gd name="connsiteX0" fmla="*/ 0 w 8820980"/>
              <a:gd name="connsiteY0" fmla="*/ 0 h 2049300"/>
              <a:gd name="connsiteX1" fmla="*/ 8820980 w 8820980"/>
              <a:gd name="connsiteY1" fmla="*/ 0 h 2049300"/>
              <a:gd name="connsiteX2" fmla="*/ 8820980 w 8820980"/>
              <a:gd name="connsiteY2" fmla="*/ 2049300 h 2049300"/>
              <a:gd name="connsiteX3" fmla="*/ 0 w 8820980"/>
              <a:gd name="connsiteY3" fmla="*/ 2049300 h 2049300"/>
              <a:gd name="connsiteX4" fmla="*/ 0 w 8820980"/>
              <a:gd name="connsiteY4" fmla="*/ 0 h 20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0980" h="2049300">
                <a:moveTo>
                  <a:pt x="0" y="0"/>
                </a:moveTo>
                <a:lnTo>
                  <a:pt x="8820980" y="0"/>
                </a:lnTo>
                <a:lnTo>
                  <a:pt x="8820980" y="2049300"/>
                </a:lnTo>
                <a:lnTo>
                  <a:pt x="0" y="2049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80066" tIns="16510" rIns="92456" bIns="16510"/>
          <a:lstStyle>
            <a:lvl1pPr marL="857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57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>
              <a:buSzPct val="110000"/>
              <a:defRPr/>
            </a:pPr>
            <a:r>
              <a:rPr lang="ru-RU" alt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lvl="1" algn="just">
              <a:buSzPct val="110000"/>
              <a:defRPr/>
            </a:pPr>
            <a:endParaRPr lang="ru-RU" altLang="ru-RU" sz="13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23479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566527"/>
              </p:ext>
            </p:extLst>
          </p:nvPr>
        </p:nvGraphicFramePr>
        <p:xfrm>
          <a:off x="351633" y="846960"/>
          <a:ext cx="8592567" cy="41246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57174"/>
                <a:gridCol w="6535393"/>
              </a:tblGrid>
              <a:tr h="4160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ИК ЦТО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Механические и климатические испытания образцов, материалов, компонентов конструкций, приборов и оборудования, анализ прочности,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отказобезопасности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780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Участок контрольно-испытательной службы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Анализ состава газов, жидкостей, твердых веществ и примесей в них. Разработка методик, постановка экспериментов и проведение комплексных научных исследований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780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Сварочный участок   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Изготовление высококачественных сварных соединений в производстве деталей из различных металлов с использованием микроплазменной, точечной контактной, аргонодуговой, конденсаторной, лазерной и других современных типов сварки.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1349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Участок слесарного и радиомонтажного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прототипирования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Предоставление услуг по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прототипированию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новых приборов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813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Участок термообработки    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Термическая и химико-термическая обработка металлов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8901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Участок гальванических покрытий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Гальванические покрытия металлов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784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Участок новых материалов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композиционных материалов на основе металлов, керамики, термопластов, реактопластов, эластомеров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10365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Медицинский технопарк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инновационной модели встраивания научно-исследовательских разработок в инновационный цикл (включая финансовые, юридические аспекты);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прототипов изделий с учетом мнения медицинских специалистов;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прототипа медицинской технологии, в которую изделие может быть встроено в дальнейшем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; Проведение 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всего комплекса доклинических испытаний.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2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79446" y="915566"/>
            <a:ext cx="8928100" cy="511686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alt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Формы участия Центра поддержки экспорта Новосибирской области:</a:t>
            </a:r>
            <a:endParaRPr lang="en-US" altLang="ru-RU" sz="1600" b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15958" y="1635646"/>
            <a:ext cx="8891588" cy="3240360"/>
          </a:xfrm>
          <a:custGeom>
            <a:avLst/>
            <a:gdLst>
              <a:gd name="connsiteX0" fmla="*/ 0 w 8820980"/>
              <a:gd name="connsiteY0" fmla="*/ 0 h 2049300"/>
              <a:gd name="connsiteX1" fmla="*/ 8820980 w 8820980"/>
              <a:gd name="connsiteY1" fmla="*/ 0 h 2049300"/>
              <a:gd name="connsiteX2" fmla="*/ 8820980 w 8820980"/>
              <a:gd name="connsiteY2" fmla="*/ 2049300 h 2049300"/>
              <a:gd name="connsiteX3" fmla="*/ 0 w 8820980"/>
              <a:gd name="connsiteY3" fmla="*/ 2049300 h 2049300"/>
              <a:gd name="connsiteX4" fmla="*/ 0 w 8820980"/>
              <a:gd name="connsiteY4" fmla="*/ 0 h 20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0980" h="2049300">
                <a:moveTo>
                  <a:pt x="0" y="0"/>
                </a:moveTo>
                <a:lnTo>
                  <a:pt x="8820980" y="0"/>
                </a:lnTo>
                <a:lnTo>
                  <a:pt x="8820980" y="2049300"/>
                </a:lnTo>
                <a:lnTo>
                  <a:pt x="0" y="2049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80066" tIns="16510" rIns="92456" bIns="16510"/>
          <a:lstStyle>
            <a:lvl1pPr marL="857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57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>
              <a:buSzPct val="110000"/>
              <a:defRPr/>
            </a:pPr>
            <a:r>
              <a:rPr lang="ru-RU" alt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lvl="1" algn="just">
              <a:buSzPct val="110000"/>
              <a:defRPr/>
            </a:pPr>
            <a:endParaRPr lang="ru-RU" altLang="ru-RU" sz="13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23479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85833" y="1581845"/>
            <a:ext cx="8351838" cy="334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600"/>
              </a:spcAft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1. Оплата рег./орг. взносов за участника мероприятия, услуг переводчика. 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2. Предоставляет участнику оборудованную выставочную  площадь.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3.Размещает информацию об участнике в каталоге мероприятия.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4. Участвует в разработке единого стиля экспозиции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5. Участвует в подготовке обзора рынка сбыта в стране проведения мероприятия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6. Участвует в подготовке презентационного раздаточного материала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7. Размещает информацию о мероприятии в СМИ и Интернете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8. Обеспечивает  организацию круглых столов,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промоуторских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мероприятий  (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B2B, B2G)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сбор информации и оценку эффективности,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внутристрановый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трансфер участников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27584" y="133229"/>
            <a:ext cx="7740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Инфраструктура поддержки малого и среднего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3611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864120" y="219005"/>
            <a:ext cx="7740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Парковые проекты Новосибирской области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79446" y="915566"/>
            <a:ext cx="8928100" cy="511686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altLang="ru-R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Наличие доступной инфраструктуры для размещения производственных и </a:t>
            </a:r>
            <a:br>
              <a:rPr lang="ru-RU" altLang="ru-R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иных объектов инвесторов (промышленных парков, технологических парков)</a:t>
            </a:r>
            <a:endParaRPr lang="en-US" altLang="ru-RU" sz="1600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15958" y="1635646"/>
            <a:ext cx="8891588" cy="3240360"/>
          </a:xfrm>
          <a:custGeom>
            <a:avLst/>
            <a:gdLst>
              <a:gd name="connsiteX0" fmla="*/ 0 w 8820980"/>
              <a:gd name="connsiteY0" fmla="*/ 0 h 2049300"/>
              <a:gd name="connsiteX1" fmla="*/ 8820980 w 8820980"/>
              <a:gd name="connsiteY1" fmla="*/ 0 h 2049300"/>
              <a:gd name="connsiteX2" fmla="*/ 8820980 w 8820980"/>
              <a:gd name="connsiteY2" fmla="*/ 2049300 h 2049300"/>
              <a:gd name="connsiteX3" fmla="*/ 0 w 8820980"/>
              <a:gd name="connsiteY3" fmla="*/ 2049300 h 2049300"/>
              <a:gd name="connsiteX4" fmla="*/ 0 w 8820980"/>
              <a:gd name="connsiteY4" fmla="*/ 0 h 20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0980" h="2049300">
                <a:moveTo>
                  <a:pt x="0" y="0"/>
                </a:moveTo>
                <a:lnTo>
                  <a:pt x="8820980" y="0"/>
                </a:lnTo>
                <a:lnTo>
                  <a:pt x="8820980" y="2049300"/>
                </a:lnTo>
                <a:lnTo>
                  <a:pt x="0" y="2049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80066" tIns="16510" rIns="92456" bIns="16510"/>
          <a:lstStyle>
            <a:lvl1pPr marL="857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57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>
              <a:buSzPct val="110000"/>
              <a:defRPr/>
            </a:pPr>
            <a:r>
              <a:rPr lang="ru-RU" altLang="ru-RU" sz="1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lvl="1" algn="just">
              <a:buSzPct val="110000"/>
              <a:defRPr/>
            </a:pPr>
            <a:endParaRPr lang="ru-RU" altLang="ru-RU" sz="10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23479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1068" y="1557904"/>
            <a:ext cx="791338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следующих крупных парковых проектов: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Промышленно-логистический парк Новосибирской области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Технопарк Новосибирского Академгородка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Академпарк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Биотехнопарк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наукограде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Кольцово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технопарк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Частный индустриальный парк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(ЗАО «Новая лизинговая компания», территория бывшего новосибирского завода низковольтной аппаратуры)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объекты инфраструктуры поддержки малого и среднего предпринимательства: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кластерного развития Новосибирской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бизнес-инкубатор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наукограде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Кольцово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бизнес-инкубаторы, расположенные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Новосибирске: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Есенина, 8/4,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Троллейная,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87/1.</a:t>
            </a:r>
          </a:p>
        </p:txBody>
      </p:sp>
    </p:spTree>
    <p:extLst>
      <p:ext uri="{BB962C8B-B14F-4D97-AF65-F5344CB8AC3E}">
        <p14:creationId xmlns:p14="http://schemas.microsoft.com/office/powerpoint/2010/main" val="20048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79446" y="915567"/>
            <a:ext cx="8928100" cy="1656184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7254" tIns="77254" rIns="77254" bIns="77254" anchor="ctr"/>
          <a:lstStyle>
            <a:lvl1pPr defTabSz="5334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altLang="ru-RU" sz="1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en-US" altLang="ru-RU" sz="10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15958" y="1635646"/>
            <a:ext cx="8891588" cy="3240360"/>
          </a:xfrm>
          <a:custGeom>
            <a:avLst/>
            <a:gdLst>
              <a:gd name="connsiteX0" fmla="*/ 0 w 8820980"/>
              <a:gd name="connsiteY0" fmla="*/ 0 h 2049300"/>
              <a:gd name="connsiteX1" fmla="*/ 8820980 w 8820980"/>
              <a:gd name="connsiteY1" fmla="*/ 0 h 2049300"/>
              <a:gd name="connsiteX2" fmla="*/ 8820980 w 8820980"/>
              <a:gd name="connsiteY2" fmla="*/ 2049300 h 2049300"/>
              <a:gd name="connsiteX3" fmla="*/ 0 w 8820980"/>
              <a:gd name="connsiteY3" fmla="*/ 2049300 h 2049300"/>
              <a:gd name="connsiteX4" fmla="*/ 0 w 8820980"/>
              <a:gd name="connsiteY4" fmla="*/ 0 h 20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0980" h="2049300">
                <a:moveTo>
                  <a:pt x="0" y="0"/>
                </a:moveTo>
                <a:lnTo>
                  <a:pt x="8820980" y="0"/>
                </a:lnTo>
                <a:lnTo>
                  <a:pt x="8820980" y="2049300"/>
                </a:lnTo>
                <a:lnTo>
                  <a:pt x="0" y="2049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80066" tIns="16510" rIns="92456" bIns="16510"/>
          <a:lstStyle>
            <a:lvl1pPr marL="857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57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>
              <a:buSzPct val="110000"/>
              <a:defRPr/>
            </a:pPr>
            <a:r>
              <a:rPr lang="ru-RU" alt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lvl="1" algn="just">
              <a:buSzPct val="110000"/>
              <a:defRPr/>
            </a:pPr>
            <a:endParaRPr lang="ru-RU" altLang="ru-RU" sz="13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1213" y="1491632"/>
            <a:ext cx="55058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b="1" cap="all" dirty="0">
              <a:ln w="9000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619250" y="242889"/>
            <a:ext cx="6337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Программа реиндустриализации экономики Новосибирской области до 2025 года</a:t>
            </a:r>
            <a:endParaRPr lang="ru-RU" altLang="ru-RU" sz="2000" dirty="0"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07950" y="1004889"/>
            <a:ext cx="8928100" cy="432197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(принята постановлением Правительства Новосибирской области от 1 апреля 2016 года  №89-п)</a:t>
            </a:r>
          </a:p>
        </p:txBody>
      </p:sp>
      <p:sp>
        <p:nvSpPr>
          <p:cNvPr id="6149" name="Text Box 13"/>
          <p:cNvSpPr>
            <a:spLocks noChangeArrowheads="1"/>
          </p:cNvSpPr>
          <p:nvPr/>
        </p:nvSpPr>
        <p:spPr bwMode="auto">
          <a:xfrm>
            <a:off x="107950" y="1437086"/>
            <a:ext cx="8891588" cy="3639264"/>
          </a:xfrm>
          <a:prstGeom prst="roundRect">
            <a:avLst>
              <a:gd name="adj" fmla="val 4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4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42888" indent="-171450" algn="just" eaLnBrk="1" hangingPunct="1">
              <a:spcBef>
                <a:spcPct val="0"/>
              </a:spcBef>
              <a:buBlip>
                <a:blip r:embed="rId3"/>
              </a:buBlip>
            </a:pPr>
            <a:r>
              <a:rPr lang="ru-RU" alt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Пример дифференциации мер федеральной и региональной поддержки с  учетом региональной специфики</a:t>
            </a:r>
          </a:p>
          <a:p>
            <a:pPr marL="242888" indent="-171450" algn="just" eaLnBrk="1" hangingPunct="1">
              <a:spcBef>
                <a:spcPct val="0"/>
              </a:spcBef>
              <a:buBlip>
                <a:blip r:embed="rId3"/>
              </a:buBlip>
            </a:pPr>
            <a:r>
              <a:rPr lang="ru-RU" alt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Рассмотрение проектов на рабочей группе под руководством Заместителя Председателя Правительства Российской Федерации А.В. </a:t>
            </a:r>
            <a:r>
              <a:rPr lang="ru-RU" altLang="ru-RU" sz="1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Дворковича</a:t>
            </a:r>
            <a:endParaRPr lang="en-US" altLang="ru-RU" sz="12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РАССМОТРЕНЫ И ОДОБРЕНЫ  «ФЛАГМАНСКИЕ ПРОЕКТЫ»: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242888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Создание масштабируемого промышленного производства </a:t>
            </a:r>
            <a:r>
              <a:rPr lang="ru-RU" altLang="ru-RU" sz="1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одностенных</a:t>
            </a:r>
            <a:r>
              <a:rPr lang="ru-RU" alt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углеродных </a:t>
            </a:r>
            <a:r>
              <a:rPr lang="ru-RU" altLang="ru-RU" sz="1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нанотрубок</a:t>
            </a:r>
            <a:r>
              <a:rPr lang="ru-RU" alt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и </a:t>
            </a:r>
            <a:r>
              <a:rPr lang="ru-RU" altLang="ru-RU" sz="1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наномодификаторов</a:t>
            </a:r>
            <a:r>
              <a:rPr lang="ru-RU" alt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на их основе</a:t>
            </a:r>
          </a:p>
          <a:p>
            <a:pPr marL="242888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Разработка национальной платформы промышленной автоматизации (НППА)</a:t>
            </a:r>
          </a:p>
          <a:p>
            <a:pPr marL="242888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Реализация технологий инициативы КИТ: Катализаторы, Инжиниринг, Технологии</a:t>
            </a:r>
          </a:p>
          <a:p>
            <a:pPr marL="242888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Расширение производства телекоммуникационного оборудования на базе ООО «Предприятие «</a:t>
            </a:r>
            <a:r>
              <a:rPr lang="ru-RU" altLang="ru-RU" sz="1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Элтекс</a:t>
            </a:r>
            <a:r>
              <a:rPr lang="ru-RU" alt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</a:t>
            </a:r>
          </a:p>
          <a:p>
            <a:pPr marL="242888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Создание и развитие кластера высокотехнологичной медицины в Новосибирской области» (2 проекта):</a:t>
            </a:r>
          </a:p>
          <a:p>
            <a:pPr marL="914400" lvl="1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11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«Медицинский промышленный парк» (инициатор проекта - «АО «Инновационный медико-технологический центр»)</a:t>
            </a:r>
          </a:p>
          <a:p>
            <a:pPr marL="914400" lvl="1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11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</a:t>
            </a:r>
            <a:r>
              <a:rPr lang="ru-RU" altLang="ru-RU" sz="11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роект «Биомедицинский парк «Зеленая долина»</a:t>
            </a:r>
          </a:p>
          <a:p>
            <a:pPr marL="242888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</a:t>
            </a:r>
            <a:r>
              <a:rPr lang="ru-RU" altLang="ru-RU" sz="1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БиоФармПолис</a:t>
            </a:r>
            <a:r>
              <a:rPr lang="ru-RU" alt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»: разработка и производство оригинальных биофармацевтических препаратов и субстанций антибиотиков»</a:t>
            </a:r>
          </a:p>
          <a:p>
            <a:pPr marL="242888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Создание и развитие кластера микро-, нано- и </a:t>
            </a:r>
            <a:r>
              <a:rPr lang="ru-RU" altLang="ru-RU" sz="1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биоэлектроники</a:t>
            </a:r>
            <a:r>
              <a:rPr lang="ru-RU" alt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(создание Центра по проектированию и производству специальной микроэлектроники и полупроводниковых приборов в Сибирском регионе)</a:t>
            </a:r>
          </a:p>
          <a:p>
            <a:pPr marL="242888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Сибирский </a:t>
            </a:r>
            <a:r>
              <a:rPr lang="ru-RU" altLang="ru-RU" sz="1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металлурго</a:t>
            </a:r>
            <a:r>
              <a:rPr lang="ru-RU" alt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-машиностроительный кластер аддитивных цифровых технологий и производств</a:t>
            </a:r>
          </a:p>
          <a:p>
            <a:pPr marL="242888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2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2" y="-1321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2" y="-1321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9" y="139449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043608" y="128622"/>
            <a:ext cx="7740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Государственная поддержка инвестиционной деятельность </a:t>
            </a:r>
            <a:endParaRPr lang="ru-RU" altLang="ru-RU" sz="2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07950" y="1051952"/>
            <a:ext cx="8928100" cy="511686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alt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Закон Новосибирской области от 29.06.2016 №75-ОЗ «Об отдельных вопросах государственного регулирования инвестиционной </a:t>
            </a:r>
            <a:br>
              <a:rPr lang="ru-RU" alt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alt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деятельности, осуществляемой в форме капитальных вложений на территории Новосибирской области»</a:t>
            </a:r>
            <a:endParaRPr lang="en-US" altLang="ru-RU" sz="1200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15958" y="1635646"/>
            <a:ext cx="8891588" cy="3240360"/>
          </a:xfrm>
          <a:custGeom>
            <a:avLst/>
            <a:gdLst>
              <a:gd name="connsiteX0" fmla="*/ 0 w 8820980"/>
              <a:gd name="connsiteY0" fmla="*/ 0 h 2049300"/>
              <a:gd name="connsiteX1" fmla="*/ 8820980 w 8820980"/>
              <a:gd name="connsiteY1" fmla="*/ 0 h 2049300"/>
              <a:gd name="connsiteX2" fmla="*/ 8820980 w 8820980"/>
              <a:gd name="connsiteY2" fmla="*/ 2049300 h 2049300"/>
              <a:gd name="connsiteX3" fmla="*/ 0 w 8820980"/>
              <a:gd name="connsiteY3" fmla="*/ 2049300 h 2049300"/>
              <a:gd name="connsiteX4" fmla="*/ 0 w 8820980"/>
              <a:gd name="connsiteY4" fmla="*/ 0 h 20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0980" h="2049300">
                <a:moveTo>
                  <a:pt x="0" y="0"/>
                </a:moveTo>
                <a:lnTo>
                  <a:pt x="8820980" y="0"/>
                </a:lnTo>
                <a:lnTo>
                  <a:pt x="8820980" y="2049300"/>
                </a:lnTo>
                <a:lnTo>
                  <a:pt x="0" y="2049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80066" tIns="16510" rIns="92456" bIns="16510"/>
          <a:lstStyle>
            <a:lvl1pPr marL="857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57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14325" indent="-228600" algn="just">
              <a:spcAft>
                <a:spcPts val="400"/>
              </a:spcAft>
              <a:buFont typeface="+mj-lt"/>
              <a:buAutoNum type="arabicPeriod"/>
              <a:defRPr/>
            </a:pPr>
            <a:r>
              <a:rPr lang="ru-RU" alt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налоговые </a:t>
            </a:r>
            <a:r>
              <a:rPr lang="ru-RU" alt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льготы, изменение срока уплаты </a:t>
            </a:r>
            <a:r>
              <a:rPr lang="ru-RU" alt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налогов;</a:t>
            </a:r>
            <a:endParaRPr lang="ru-RU" altLang="ru-RU" sz="13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314325" indent="-228600" algn="just">
              <a:spcAft>
                <a:spcPts val="400"/>
              </a:spcAft>
              <a:buFont typeface="+mj-lt"/>
              <a:buAutoNum type="arabicPeriod"/>
              <a:defRPr/>
            </a:pPr>
            <a:r>
              <a:rPr lang="ru-RU" alt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предоставление </a:t>
            </a:r>
            <a:r>
              <a:rPr lang="ru-RU" alt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инвестиционного налогового кредита в соответствии с законодательством о налогах и сборах; </a:t>
            </a:r>
          </a:p>
          <a:p>
            <a:pPr marL="314325" indent="-228600" algn="just">
              <a:spcAft>
                <a:spcPts val="400"/>
              </a:spcAft>
              <a:buFont typeface="+mj-lt"/>
              <a:buAutoNum type="arabicPeriod"/>
              <a:defRPr/>
            </a:pPr>
            <a:r>
              <a:rPr lang="ru-RU" alt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государственные </a:t>
            </a:r>
            <a:r>
              <a:rPr lang="ru-RU" alt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гарантии Новосибирской области; </a:t>
            </a:r>
            <a:endParaRPr lang="en-US" altLang="ru-RU" sz="13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314325" indent="-228600" algn="just">
              <a:spcAft>
                <a:spcPts val="400"/>
              </a:spcAft>
              <a:buFont typeface="+mj-lt"/>
              <a:buAutoNum type="arabicPeriod"/>
              <a:defRPr/>
            </a:pPr>
            <a:r>
              <a:rPr lang="ru-RU" alt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субсидии: </a:t>
            </a:r>
          </a:p>
          <a:p>
            <a:pPr marL="539750" lvl="2" algn="just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для компенсации части процентной ставки по банковским кредитам, полученным инвесторами для реализации инвестиционного проекта; </a:t>
            </a:r>
          </a:p>
          <a:p>
            <a:pPr marL="539750" lvl="2" algn="just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для компенсации части лизинговых платежей инвестору, являющемуся лизингополучателем;</a:t>
            </a:r>
          </a:p>
          <a:p>
            <a:pPr marL="539750" lvl="2" algn="just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для возмещения части их затрат на выполнение работ, связанных с реализацией инвестиционного проекта; </a:t>
            </a:r>
          </a:p>
          <a:p>
            <a:pPr marL="539750" lvl="2" algn="just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для возмещения части затрат при выполнении работ по поставке, установке и монтажу выставочного оборудования, включающих размещение экспозиции, хранение выставляемых экспонатов, в связи с участием в межрегиональных или международных мероприятиях по вопросам осуществления инвестиционной деятельности совместно с Правительством Новосибирской области;</a:t>
            </a:r>
          </a:p>
          <a:p>
            <a:pPr marL="539750" lvl="2" algn="just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для возмещения части затрат на приобретение нового технологического оборудования, необходимого для реализации инвестиционного проекта.</a:t>
            </a:r>
          </a:p>
          <a:p>
            <a:pPr marL="314325" indent="-228600" algn="just">
              <a:spcAft>
                <a:spcPts val="400"/>
              </a:spcAft>
              <a:buFont typeface="+mj-lt"/>
              <a:buAutoNum type="arabicPeriod"/>
              <a:defRPr/>
            </a:pPr>
            <a:r>
              <a:rPr lang="ru-RU" alt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специальный инвестиционный контракт с Новосибирской областью</a:t>
            </a:r>
            <a:endParaRPr lang="ru-RU" altLang="ru-RU" sz="13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1" algn="just">
              <a:buSzPct val="110000"/>
              <a:defRPr/>
            </a:pPr>
            <a:r>
              <a:rPr lang="ru-RU" alt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lvl="1" algn="just">
              <a:buSzPct val="110000"/>
              <a:defRPr/>
            </a:pPr>
            <a:endParaRPr lang="ru-RU" altLang="ru-RU" sz="13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23479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115958" y="915566"/>
            <a:ext cx="8891588" cy="511686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alt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Механизмы государственной поддержки:</a:t>
            </a:r>
            <a:endParaRPr lang="en-US" altLang="ru-RU" sz="1600" b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15958" y="1635646"/>
            <a:ext cx="8891588" cy="3240360"/>
          </a:xfrm>
          <a:custGeom>
            <a:avLst/>
            <a:gdLst>
              <a:gd name="connsiteX0" fmla="*/ 0 w 8820980"/>
              <a:gd name="connsiteY0" fmla="*/ 0 h 2049300"/>
              <a:gd name="connsiteX1" fmla="*/ 8820980 w 8820980"/>
              <a:gd name="connsiteY1" fmla="*/ 0 h 2049300"/>
              <a:gd name="connsiteX2" fmla="*/ 8820980 w 8820980"/>
              <a:gd name="connsiteY2" fmla="*/ 2049300 h 2049300"/>
              <a:gd name="connsiteX3" fmla="*/ 0 w 8820980"/>
              <a:gd name="connsiteY3" fmla="*/ 2049300 h 2049300"/>
              <a:gd name="connsiteX4" fmla="*/ 0 w 8820980"/>
              <a:gd name="connsiteY4" fmla="*/ 0 h 20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0980" h="2049300">
                <a:moveTo>
                  <a:pt x="0" y="0"/>
                </a:moveTo>
                <a:lnTo>
                  <a:pt x="8820980" y="0"/>
                </a:lnTo>
                <a:lnTo>
                  <a:pt x="8820980" y="2049300"/>
                </a:lnTo>
                <a:lnTo>
                  <a:pt x="0" y="2049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80066" tIns="16510" rIns="92456" bIns="16510"/>
          <a:lstStyle>
            <a:lvl1pPr marL="857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57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>
              <a:buSzPct val="110000"/>
              <a:defRPr/>
            </a:pPr>
            <a:r>
              <a:rPr lang="ru-RU" altLang="ru-RU" sz="1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lvl="1" algn="just">
              <a:buSzPct val="110000"/>
              <a:defRPr/>
            </a:pPr>
            <a:endParaRPr lang="ru-RU" altLang="ru-RU" sz="10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23479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6" y="1597594"/>
            <a:ext cx="5782667" cy="326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43608" y="128623"/>
            <a:ext cx="7740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Государственная поддержка</a:t>
            </a:r>
            <a:r>
              <a:rPr lang="en-US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инвестиционной и инновационной деятельности на территории Новосибирской области</a:t>
            </a:r>
            <a:endParaRPr lang="ru-RU" altLang="ru-RU" sz="2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043608" y="128623"/>
            <a:ext cx="7740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Государственная поддержка субъектов деятельности </a:t>
            </a:r>
            <a:b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сфере промышленности  Новосибирской области</a:t>
            </a:r>
            <a:endParaRPr lang="ru-RU" altLang="ru-RU" sz="2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23479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107949" y="987575"/>
            <a:ext cx="8928100" cy="540544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Закон Новосибирской области «Об отдельных вопросах формирования и </a:t>
            </a:r>
            <a:b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реализации промышленной политики в Новосибирской области» от 31.05.2016 №69-ОЗ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6365" y="3939902"/>
            <a:ext cx="86047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налоговые льготы по налогу на имущество организаций, налогу на прибыль организаций, подлежащим зачислению в областной бюджет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деятельности в сфере промышленности,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Новосибирской области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осуществляющим деятельность, относящуюся к «обрабатывающим производствам»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 023-2014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07950" y="3385653"/>
            <a:ext cx="8928100" cy="540544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Закон Новосибирской области от 16.10.2003 №142-ОЗ «О налогах и особенностях налогообложения отдельных </a:t>
            </a:r>
            <a:b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категорий  налогоплательщиков в Новосибирской области» от 16.10.2003 г. № 142-ОЗ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95382" y="1761953"/>
            <a:ext cx="8928100" cy="665782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Государственная программа Новосибирской области «Развитие промышленности и повышение её </a:t>
            </a:r>
            <a:r>
              <a:rPr lang="ru-RU" sz="12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конкурентоспособности </a:t>
            </a: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в Новосибирской области на 2015-2020 годы»</a:t>
            </a:r>
            <a:b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(утверждена постановлением Правительства Новосибирской области от 28.07.2015 №291-П)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2787" y="2499743"/>
            <a:ext cx="8604733" cy="743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Техническое перевооружение промышленности Новосибирской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области»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Государственная поддержка научно-производственных центров в Новосибирской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области»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Государственная поддержка научно-производственных центров в Новосибирской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области»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043608" y="128623"/>
            <a:ext cx="7740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Государственная поддержка субъектов деятельности </a:t>
            </a:r>
            <a:b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сфере промышленности  Новосибирской области</a:t>
            </a:r>
            <a:endParaRPr lang="ru-RU" altLang="ru-RU" sz="2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23479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107950" y="785256"/>
            <a:ext cx="8928100" cy="540544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ПРЕДОСТАВЛЕНИЕ ЛЬГОТ ПО НАЛОГАМ НА ПРИБЫЛЬ И ИМУЩЕСТВО 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733" y="1364022"/>
            <a:ext cx="86047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1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ОБЩИЕ УСЛОВИЯ </a:t>
            </a:r>
            <a:r>
              <a:rPr lang="ru-RU" altLang="ru-RU" sz="11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ПРЕДОСТАВЛЕНИЯ НАЛОГОВЫХ ЛЬГОТ</a:t>
            </a:r>
            <a:endParaRPr lang="en-US" altLang="ru-RU" sz="1100" b="1" dirty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71450" lvl="0" indent="-1714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ru-RU" sz="11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altLang="ru-RU" sz="11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Прирост выручки нарастающим итогом с начала года – не менее 10% (сравнивается выручка 1 квартала текущего года с выручкой 1 квартала предыдущего года, аналогично выручка за полугодие, 9 месяцев и год)</a:t>
            </a:r>
          </a:p>
          <a:p>
            <a:pPr marL="171450" lvl="0" indent="-1714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ru-RU" sz="11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altLang="ru-RU" sz="11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Отсутствие недоимки по </a:t>
            </a:r>
            <a:r>
              <a:rPr lang="ru-RU" altLang="ru-RU" sz="11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налогам и внебюджетным фондам</a:t>
            </a:r>
            <a:endParaRPr lang="ru-RU" altLang="ru-RU" sz="1100" dirty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71450" lvl="0" indent="-1714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ru-RU" sz="11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altLang="ru-RU" sz="11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Обеспечение уровня рентабельности реализованной продукции (отношение прибыли от продаж к себестоимости) </a:t>
            </a:r>
            <a:br>
              <a:rPr lang="ru-RU" altLang="ru-RU" sz="11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altLang="ru-RU" sz="11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за отчетный период не ниже 5%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46308"/>
              </p:ext>
            </p:extLst>
          </p:nvPr>
        </p:nvGraphicFramePr>
        <p:xfrm>
          <a:off x="395536" y="2643758"/>
          <a:ext cx="8399186" cy="232692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924226"/>
                <a:gridCol w="3528392"/>
                <a:gridCol w="1946568"/>
              </a:tblGrid>
              <a:tr h="31661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Льгота по налогу на прибыль</a:t>
                      </a:r>
                      <a:r>
                        <a:rPr lang="ru-RU" sz="1000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организаций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Льгота по налогу на имущество</a:t>
                      </a:r>
                      <a:endParaRPr lang="ru-RU" sz="1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Ставка налога на прибыль организаций  </a:t>
                      </a:r>
                      <a:r>
                        <a:rPr lang="ru-RU" sz="1000" b="1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13,5 %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Ставка налога на прибыль организаций </a:t>
                      </a:r>
                      <a:r>
                        <a:rPr lang="ru-RU" sz="1000" b="1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14,5 %</a:t>
                      </a:r>
                      <a:endParaRPr lang="ru-RU" sz="1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Уменьшение размера налогового </a:t>
                      </a:r>
                      <a:br>
                        <a:rPr lang="ru-RU" sz="1000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платежа на часть, соответствующую </a:t>
                      </a:r>
                      <a:br>
                        <a:rPr lang="ru-RU" sz="1000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размеру платежа от прироста </a:t>
                      </a:r>
                      <a:br>
                        <a:rPr lang="ru-RU" sz="1000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налоговой базы отчетного (налогового) периода к налоговой базе аналогичного периода предыдущего года</a:t>
                      </a:r>
                      <a:endParaRPr lang="ru-RU" sz="1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298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Для промышленных предприятий,</a:t>
                      </a:r>
                      <a:r>
                        <a:rPr lang="ru-RU" sz="1000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участвующих в реализации проектов, включенных в </a:t>
                      </a:r>
                      <a:r>
                        <a:rPr lang="ru-RU" sz="1000" b="1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реестр проектов программы реиндустриализации экономики НСО до 2025 года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Для промышленных предприятий, обеспечивших превышение налоговой базы</a:t>
                      </a:r>
                      <a:r>
                        <a:rPr lang="ru-RU" sz="1000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за отчетный (налоговый) период </a:t>
                      </a:r>
                      <a:r>
                        <a:rPr lang="ru-RU" sz="1000" b="1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 менее чем в 1,3 раза</a:t>
                      </a:r>
                      <a:r>
                        <a:rPr lang="ru-RU" sz="1000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по отношению </a:t>
                      </a:r>
                      <a:br>
                        <a:rPr lang="ru-RU" sz="1000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 налоговой базе аналогичного периода предыдущего года</a:t>
                      </a:r>
                      <a:endParaRPr lang="ru-RU" sz="10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387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если выручка по видам деятельности, относящимся к «обрабатывающим производствам», составляет не менее 70% от общей суммы  выручки от реализации продукции</a:t>
                      </a:r>
                      <a:endParaRPr lang="ru-RU" sz="1000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2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63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65562" y="718998"/>
            <a:ext cx="8928100" cy="216024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постановление Правительства Новосибирской области от 28.07.2015 г. № 291-П</a:t>
            </a:r>
          </a:p>
        </p:txBody>
      </p:sp>
      <p:sp>
        <p:nvSpPr>
          <p:cNvPr id="28" name="Стрелка углом вверх 27"/>
          <p:cNvSpPr/>
          <p:nvPr/>
        </p:nvSpPr>
        <p:spPr>
          <a:xfrm flipV="1">
            <a:off x="6774369" y="1219201"/>
            <a:ext cx="576262" cy="465535"/>
          </a:xfrm>
          <a:prstGeom prst="bentUpArrow">
            <a:avLst/>
          </a:prstGeom>
          <a:solidFill>
            <a:schemeClr val="tx2">
              <a:lumMod val="60000"/>
              <a:lumOff val="4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54000" rIns="54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углом вверх 28"/>
          <p:cNvSpPr/>
          <p:nvPr/>
        </p:nvSpPr>
        <p:spPr>
          <a:xfrm flipH="1" flipV="1">
            <a:off x="1735647" y="1219201"/>
            <a:ext cx="574675" cy="465535"/>
          </a:xfrm>
          <a:prstGeom prst="bentUpArrow">
            <a:avLst/>
          </a:prstGeom>
          <a:solidFill>
            <a:schemeClr val="tx2">
              <a:lumMod val="60000"/>
              <a:lumOff val="4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54000" rIns="54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низ 9"/>
          <p:cNvSpPr>
            <a:spLocks noChangeArrowheads="1"/>
          </p:cNvSpPr>
          <p:nvPr/>
        </p:nvSpPr>
        <p:spPr bwMode="auto">
          <a:xfrm>
            <a:off x="4291522" y="1272779"/>
            <a:ext cx="568325" cy="432197"/>
          </a:xfrm>
          <a:prstGeom prst="downArrow">
            <a:avLst>
              <a:gd name="adj1" fmla="val 61205"/>
              <a:gd name="adj2" fmla="val 50073"/>
            </a:avLst>
          </a:prstGeom>
          <a:solidFill>
            <a:schemeClr val="tx2">
              <a:lumMod val="60000"/>
              <a:lumOff val="4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54000" rIns="54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Text Box 4"/>
          <p:cNvSpPr>
            <a:spLocks noChangeArrowheads="1"/>
          </p:cNvSpPr>
          <p:nvPr/>
        </p:nvSpPr>
        <p:spPr bwMode="auto">
          <a:xfrm>
            <a:off x="495808" y="1739504"/>
            <a:ext cx="2570881" cy="1120279"/>
          </a:xfrm>
          <a:prstGeom prst="roundRect">
            <a:avLst>
              <a:gd name="adj" fmla="val 13310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lIns="72000" tIns="36000" rIns="72000" bIns="36000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ru-RU" altLang="ru-RU" sz="1200" b="1" dirty="0" smtClean="0">
                <a:cs typeface="Tahoma" pitchFamily="34" charset="0"/>
              </a:rPr>
              <a:t>СОДЕЙСТВИЕ РАЗВИТИЮ</a:t>
            </a:r>
            <a:br>
              <a:rPr lang="ru-RU" altLang="ru-RU" sz="1200" b="1" dirty="0" smtClean="0">
                <a:cs typeface="Tahoma" pitchFamily="34" charset="0"/>
              </a:rPr>
            </a:br>
            <a:r>
              <a:rPr lang="ru-RU" altLang="ru-RU" sz="1200" dirty="0" smtClean="0">
                <a:cs typeface="Tahoma" pitchFamily="34" charset="0"/>
              </a:rPr>
              <a:t>производственно-технологического потенциала промышленных предприятий Новосибирской области</a:t>
            </a:r>
            <a:endParaRPr lang="ru-RU" altLang="ru-RU" sz="1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201" name="Text Box 4"/>
          <p:cNvSpPr>
            <a:spLocks noChangeArrowheads="1"/>
          </p:cNvSpPr>
          <p:nvPr/>
        </p:nvSpPr>
        <p:spPr bwMode="auto">
          <a:xfrm>
            <a:off x="3138698" y="1739504"/>
            <a:ext cx="2880319" cy="1120279"/>
          </a:xfrm>
          <a:prstGeom prst="roundRect">
            <a:avLst>
              <a:gd name="adj" fmla="val 13310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lIns="72000" tIns="36000" rIns="72000" bIns="3600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ru-RU" altLang="ru-RU" sz="1200" b="1" dirty="0" smtClean="0">
                <a:cs typeface="Times New Roman" pitchFamily="18" charset="0"/>
              </a:rPr>
              <a:t>СОДЕЙСТВИЕ РАЗВИТИЮ </a:t>
            </a:r>
            <a:endParaRPr lang="en-US" altLang="ru-RU" sz="1200" b="1" dirty="0" smtClean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ru-RU" altLang="ru-RU" sz="1200" dirty="0" smtClean="0">
                <a:cs typeface="Times New Roman" pitchFamily="18" charset="0"/>
              </a:rPr>
              <a:t>исследований </a:t>
            </a:r>
            <a:r>
              <a:rPr lang="ru-RU" altLang="ru-RU" sz="1200" dirty="0">
                <a:cs typeface="Times New Roman" pitchFamily="18" charset="0"/>
              </a:rPr>
              <a:t>и разработок, </a:t>
            </a:r>
            <a:r>
              <a:rPr lang="ru-RU" altLang="ru-RU" sz="1200" dirty="0" smtClean="0">
                <a:cs typeface="Times New Roman" pitchFamily="18" charset="0"/>
              </a:rPr>
              <a:t>обеспечивающих </a:t>
            </a:r>
            <a:r>
              <a:rPr lang="ru-RU" altLang="ru-RU" sz="1200" dirty="0">
                <a:cs typeface="Times New Roman" pitchFamily="18" charset="0"/>
              </a:rPr>
              <a:t>создание новых материалов, технологий и </a:t>
            </a:r>
            <a:r>
              <a:rPr lang="ru-RU" altLang="ru-RU" sz="1200" dirty="0" smtClean="0">
                <a:cs typeface="Times New Roman" pitchFamily="18" charset="0"/>
              </a:rPr>
              <a:t>высокотехнологичной </a:t>
            </a:r>
            <a:r>
              <a:rPr lang="ru-RU" altLang="ru-RU" sz="1200" dirty="0">
                <a:cs typeface="Times New Roman" pitchFamily="18" charset="0"/>
              </a:rPr>
              <a:t>продукции в Новосибирской области</a:t>
            </a:r>
            <a:endParaRPr lang="ru-RU" altLang="ru-RU" sz="1200" u="sng" dirty="0"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202" name="Text Box 4"/>
          <p:cNvSpPr>
            <a:spLocks noChangeArrowheads="1"/>
          </p:cNvSpPr>
          <p:nvPr/>
        </p:nvSpPr>
        <p:spPr bwMode="auto">
          <a:xfrm>
            <a:off x="6091023" y="1739504"/>
            <a:ext cx="2542308" cy="1120279"/>
          </a:xfrm>
          <a:prstGeom prst="roundRect">
            <a:avLst>
              <a:gd name="adj" fmla="val 13310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lIns="72000" tIns="36000" rIns="72000" bIns="36000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ru-RU" altLang="ru-RU" sz="1200" b="1" dirty="0" smtClean="0">
                <a:cs typeface="Times New Roman" pitchFamily="18" charset="0"/>
              </a:rPr>
              <a:t>СОЗДАНИЕ УСЛОВИЙ </a:t>
            </a:r>
            <a:br>
              <a:rPr lang="ru-RU" altLang="ru-RU" sz="1200" b="1" dirty="0" smtClean="0">
                <a:cs typeface="Times New Roman" pitchFamily="18" charset="0"/>
              </a:rPr>
            </a:br>
            <a:r>
              <a:rPr lang="ru-RU" altLang="ru-RU" sz="1200" dirty="0" smtClean="0">
                <a:cs typeface="Times New Roman" pitchFamily="18" charset="0"/>
              </a:rPr>
              <a:t>для </a:t>
            </a:r>
            <a:r>
              <a:rPr lang="ru-RU" altLang="ru-RU" sz="1200" dirty="0">
                <a:cs typeface="Times New Roman" pitchFamily="18" charset="0"/>
              </a:rPr>
              <a:t>развития предприятий медицинской промышленности Новосибирской области</a:t>
            </a:r>
            <a:endParaRPr lang="ru-RU" altLang="ru-RU" sz="1200" dirty="0"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203" name="Text Box 4"/>
          <p:cNvSpPr>
            <a:spLocks noChangeArrowheads="1"/>
          </p:cNvSpPr>
          <p:nvPr/>
        </p:nvSpPr>
        <p:spPr bwMode="auto">
          <a:xfrm>
            <a:off x="2284922" y="1133476"/>
            <a:ext cx="4579937" cy="270272"/>
          </a:xfrm>
          <a:prstGeom prst="roundRect">
            <a:avLst>
              <a:gd name="adj" fmla="val 13310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72000" tIns="36000" rIns="72000" bIns="3600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ОСНОВНЫЕ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0" y="124620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86846" y="124620"/>
            <a:ext cx="799244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Государственная программа Новосибирской области «Развитие промышленности и повышение её конкурентоспособности</a:t>
            </a:r>
            <a:r>
              <a:rPr lang="en-US" alt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Новосибирской области на 2015-2020 годы»</a:t>
            </a:r>
            <a:endParaRPr lang="ru-RU" altLang="ru-RU" sz="1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125318" y="3003798"/>
            <a:ext cx="8928100" cy="216024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ПОДПРОГРАММЫ:</a:t>
            </a:r>
          </a:p>
        </p:txBody>
      </p:sp>
      <p:sp>
        <p:nvSpPr>
          <p:cNvPr id="15" name="Text Box 4"/>
          <p:cNvSpPr>
            <a:spLocks noChangeArrowheads="1"/>
          </p:cNvSpPr>
          <p:nvPr/>
        </p:nvSpPr>
        <p:spPr bwMode="auto">
          <a:xfrm>
            <a:off x="369001" y="3435847"/>
            <a:ext cx="2570881" cy="935583"/>
          </a:xfrm>
          <a:prstGeom prst="roundRect">
            <a:avLst>
              <a:gd name="adj" fmla="val 13310"/>
            </a:avLst>
          </a:prstGeom>
          <a:solidFill>
            <a:schemeClr val="bg1"/>
          </a:solidFill>
          <a:ln w="19050" algn="ctr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72000" tIns="36000" rIns="72000" bIns="36000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ru-RU" altLang="ru-RU" sz="1200" b="1" dirty="0">
                <a:cs typeface="Tahoma" pitchFamily="34" charset="0"/>
              </a:rPr>
              <a:t>Техническое перевооружение промышленности Новосибирской области</a:t>
            </a:r>
            <a:endParaRPr lang="ru-RU" altLang="ru-RU" sz="1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6" name="Text Box 4"/>
          <p:cNvSpPr>
            <a:spLocks noChangeArrowheads="1"/>
          </p:cNvSpPr>
          <p:nvPr/>
        </p:nvSpPr>
        <p:spPr bwMode="auto">
          <a:xfrm>
            <a:off x="3293416" y="3435847"/>
            <a:ext cx="2570881" cy="935583"/>
          </a:xfrm>
          <a:prstGeom prst="roundRect">
            <a:avLst>
              <a:gd name="adj" fmla="val 13310"/>
            </a:avLst>
          </a:prstGeom>
          <a:solidFill>
            <a:schemeClr val="bg1"/>
          </a:solidFill>
          <a:ln w="19050" algn="ctr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72000" tIns="36000" rIns="72000" bIns="36000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ru-RU" altLang="ru-RU" sz="1200" b="1" dirty="0">
                <a:cs typeface="Tahoma" pitchFamily="34" charset="0"/>
              </a:rPr>
              <a:t>Государственная поддержка научно-производственных центров в Новосибирской области</a:t>
            </a:r>
            <a:endParaRPr lang="ru-RU" altLang="ru-RU" sz="1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" name="Text Box 4"/>
          <p:cNvSpPr>
            <a:spLocks noChangeArrowheads="1"/>
          </p:cNvSpPr>
          <p:nvPr/>
        </p:nvSpPr>
        <p:spPr bwMode="auto">
          <a:xfrm>
            <a:off x="6062452" y="3435845"/>
            <a:ext cx="2570881" cy="935583"/>
          </a:xfrm>
          <a:prstGeom prst="roundRect">
            <a:avLst>
              <a:gd name="adj" fmla="val 13310"/>
            </a:avLst>
          </a:prstGeom>
          <a:solidFill>
            <a:schemeClr val="bg1"/>
          </a:solidFill>
          <a:ln w="19050" algn="ctr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72000" tIns="36000" rIns="72000" bIns="36000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ru-RU" altLang="ru-RU" sz="1200" b="1" dirty="0">
                <a:cs typeface="Tahoma" pitchFamily="34" charset="0"/>
              </a:rPr>
              <a:t>Развитие медицинской промышленности на территории Новосибирской области</a:t>
            </a:r>
            <a:endParaRPr lang="ru-RU" altLang="ru-RU" sz="1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23479"/>
            <a:ext cx="4873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107950" y="987574"/>
            <a:ext cx="8928100" cy="338225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СУБСИДИИ СУБЪЕКТАМ ДЕЯТЕЛЬНОСТИ В СФЕРЕ ПРОМЫШЛЕННОСТИ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733" y="1347300"/>
            <a:ext cx="86047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1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ЦЕЛЬ ПРЕДОСТАВЛЕНИЯ СУБСИДИЙ:</a:t>
            </a:r>
            <a:endParaRPr lang="en-US" altLang="ru-RU" sz="1100" b="1" dirty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ru-RU" altLang="ru-RU" sz="11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стимулирование </a:t>
            </a:r>
            <a:r>
              <a:rPr lang="ru-RU" altLang="ru-RU" sz="11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субъектов деятельности в сфере промышленности к обновлению технической и технологической базы, активизации процессов коммерциализации опытно-конструкторских и технологических </a:t>
            </a:r>
            <a:r>
              <a:rPr lang="ru-RU" altLang="ru-RU" sz="11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работ</a:t>
            </a:r>
            <a:endParaRPr lang="ru-RU" altLang="ru-RU" sz="1100" dirty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503" y="1893482"/>
            <a:ext cx="86047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СУБСИДИИ ПРЕДОСТАВЛЯЮТСЯ НА КОНКУРСНОЙ ОСНОВЕ</a:t>
            </a:r>
            <a:endParaRPr lang="ru-RU" altLang="ru-RU" sz="1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633" y="2136701"/>
            <a:ext cx="8489603" cy="79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altLang="ru-RU" sz="11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компенсацию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части затрат на приобретенное новое основное технологическое оборудование – </a:t>
            </a:r>
            <a:br>
              <a:rPr lang="ru-RU" sz="11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размере 0,5; 1; 2; 3; 4; 5; 7 или 10 миллионов рублей, но не более 25% стоимости приобретенного оборудования</a:t>
            </a:r>
            <a:r>
              <a:rPr lang="ru-RU" altLang="ru-RU" sz="11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endParaRPr lang="ru-RU" altLang="ru-RU" sz="1100" dirty="0" smtClean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компенсацию части затрат на проведение опытно-конструкторских и технологических работ - в размере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0,5; 1; 2; 3; 4 или 5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миллионов рублей, но не более 25%  стоимости проведенных работ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030141"/>
              </p:ext>
            </p:extLst>
          </p:nvPr>
        </p:nvGraphicFramePr>
        <p:xfrm>
          <a:off x="539552" y="3363838"/>
          <a:ext cx="7848872" cy="132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623"/>
                <a:gridCol w="1512168"/>
                <a:gridCol w="1583985"/>
                <a:gridCol w="1352096"/>
              </a:tblGrid>
              <a:tr h="4572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Объемы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финансирования подпрограммы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субсидирование обновления основных средств</a:t>
                      </a:r>
                      <a:endParaRPr lang="ru-RU" sz="12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3" indent="0" algn="ctr">
                        <a:buFont typeface="Wingdings" pitchFamily="2" charset="2"/>
                        <a:buNone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52 млн. рублей</a:t>
                      </a:r>
                      <a:endParaRPr lang="ru-RU" sz="12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52 млн. рублей</a:t>
                      </a:r>
                      <a:endParaRPr lang="ru-RU" sz="12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48 млн. рублей</a:t>
                      </a:r>
                      <a:endParaRPr lang="ru-RU" sz="12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субсидирование опытно-конструкторских работ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 млн. рублей</a:t>
                      </a:r>
                      <a:endParaRPr lang="ru-RU" sz="12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 млн. рублей</a:t>
                      </a:r>
                      <a:endParaRPr lang="ru-RU" sz="12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 млн. рублей</a:t>
                      </a:r>
                      <a:endParaRPr lang="ru-RU" sz="12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олилиния 10"/>
          <p:cNvSpPr/>
          <p:nvPr/>
        </p:nvSpPr>
        <p:spPr>
          <a:xfrm>
            <a:off x="107950" y="683866"/>
            <a:ext cx="8928100" cy="238911"/>
          </a:xfrm>
          <a:custGeom>
            <a:avLst/>
            <a:gdLst>
              <a:gd name="connsiteX0" fmla="*/ 0 w 8820980"/>
              <a:gd name="connsiteY0" fmla="*/ 68641 h 411840"/>
              <a:gd name="connsiteX1" fmla="*/ 20105 w 8820980"/>
              <a:gd name="connsiteY1" fmla="*/ 20104 h 411840"/>
              <a:gd name="connsiteX2" fmla="*/ 68642 w 8820980"/>
              <a:gd name="connsiteY2" fmla="*/ 0 h 411840"/>
              <a:gd name="connsiteX3" fmla="*/ 8752339 w 8820980"/>
              <a:gd name="connsiteY3" fmla="*/ 0 h 411840"/>
              <a:gd name="connsiteX4" fmla="*/ 8800876 w 8820980"/>
              <a:gd name="connsiteY4" fmla="*/ 20105 h 411840"/>
              <a:gd name="connsiteX5" fmla="*/ 8820980 w 8820980"/>
              <a:gd name="connsiteY5" fmla="*/ 68642 h 411840"/>
              <a:gd name="connsiteX6" fmla="*/ 8820980 w 8820980"/>
              <a:gd name="connsiteY6" fmla="*/ 343199 h 411840"/>
              <a:gd name="connsiteX7" fmla="*/ 8800876 w 8820980"/>
              <a:gd name="connsiteY7" fmla="*/ 391736 h 411840"/>
              <a:gd name="connsiteX8" fmla="*/ 8752339 w 8820980"/>
              <a:gd name="connsiteY8" fmla="*/ 411840 h 411840"/>
              <a:gd name="connsiteX9" fmla="*/ 68641 w 8820980"/>
              <a:gd name="connsiteY9" fmla="*/ 411840 h 411840"/>
              <a:gd name="connsiteX10" fmla="*/ 20104 w 8820980"/>
              <a:gd name="connsiteY10" fmla="*/ 391735 h 411840"/>
              <a:gd name="connsiteX11" fmla="*/ 0 w 8820980"/>
              <a:gd name="connsiteY11" fmla="*/ 343198 h 411840"/>
              <a:gd name="connsiteX12" fmla="*/ 0 w 8820980"/>
              <a:gd name="connsiteY12" fmla="*/ 68641 h 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0980" h="411840">
                <a:moveTo>
                  <a:pt x="0" y="68641"/>
                </a:moveTo>
                <a:cubicBezTo>
                  <a:pt x="0" y="50436"/>
                  <a:pt x="7232" y="32977"/>
                  <a:pt x="20105" y="20104"/>
                </a:cubicBezTo>
                <a:cubicBezTo>
                  <a:pt x="32978" y="7231"/>
                  <a:pt x="50437" y="0"/>
                  <a:pt x="68642" y="0"/>
                </a:cubicBezTo>
                <a:lnTo>
                  <a:pt x="8752339" y="0"/>
                </a:lnTo>
                <a:cubicBezTo>
                  <a:pt x="8770544" y="0"/>
                  <a:pt x="8788003" y="7232"/>
                  <a:pt x="8800876" y="20105"/>
                </a:cubicBezTo>
                <a:cubicBezTo>
                  <a:pt x="8813749" y="32978"/>
                  <a:pt x="8820980" y="50437"/>
                  <a:pt x="8820980" y="68642"/>
                </a:cubicBezTo>
                <a:lnTo>
                  <a:pt x="8820980" y="343199"/>
                </a:lnTo>
                <a:cubicBezTo>
                  <a:pt x="8820980" y="361404"/>
                  <a:pt x="8813748" y="378863"/>
                  <a:pt x="8800876" y="391736"/>
                </a:cubicBezTo>
                <a:cubicBezTo>
                  <a:pt x="8788003" y="404609"/>
                  <a:pt x="8770544" y="411840"/>
                  <a:pt x="8752339" y="411840"/>
                </a:cubicBezTo>
                <a:lnTo>
                  <a:pt x="68641" y="411840"/>
                </a:lnTo>
                <a:cubicBezTo>
                  <a:pt x="50436" y="411840"/>
                  <a:pt x="32977" y="404608"/>
                  <a:pt x="20104" y="391735"/>
                </a:cubicBezTo>
                <a:cubicBezTo>
                  <a:pt x="7231" y="378862"/>
                  <a:pt x="0" y="361403"/>
                  <a:pt x="0" y="343198"/>
                </a:cubicBezTo>
                <a:lnTo>
                  <a:pt x="0" y="686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653" tIns="27128" rIns="36653" bIns="27128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Подпрограмма «Техническое перевооружение промышленности Новосибирской области»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86846" y="124620"/>
            <a:ext cx="799244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34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34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34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3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Государственная программа Новосибирской области «Развитие промышленности и повышение её конкурентоспособности</a:t>
            </a:r>
            <a:r>
              <a:rPr lang="en-US" alt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Новосибирской области на 2015-2020 годы»</a:t>
            </a:r>
            <a:endParaRPr lang="ru-RU" altLang="ru-RU" sz="1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9256</TotalTime>
  <Words>4304</Words>
  <Application>Microsoft Office PowerPoint</Application>
  <PresentationFormat>Экран (16:9)</PresentationFormat>
  <Paragraphs>404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поддержки</dc:title>
  <dc:creator>Понькин А.О.</dc:creator>
  <cp:lastModifiedBy>Зырянова Наталья Федоровна</cp:lastModifiedBy>
  <cp:revision>1088</cp:revision>
  <cp:lastPrinted>2017-10-02T03:00:22Z</cp:lastPrinted>
  <dcterms:created xsi:type="dcterms:W3CDTF">2015-05-19T10:42:20Z</dcterms:created>
  <dcterms:modified xsi:type="dcterms:W3CDTF">2019-07-04T02:48:28Z</dcterms:modified>
</cp:coreProperties>
</file>