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9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07" r:id="rId2"/>
    <p:sldId id="322" r:id="rId3"/>
    <p:sldId id="260" r:id="rId4"/>
    <p:sldId id="259" r:id="rId5"/>
    <p:sldId id="330" r:id="rId6"/>
    <p:sldId id="283" r:id="rId7"/>
    <p:sldId id="299" r:id="rId8"/>
    <p:sldId id="321" r:id="rId9"/>
    <p:sldId id="329" r:id="rId10"/>
    <p:sldId id="326" r:id="rId11"/>
    <p:sldId id="301" r:id="rId12"/>
  </p:sldIdLst>
  <p:sldSz cx="24384000" cy="13716000"/>
  <p:notesSz cx="6769100" cy="9906000"/>
  <p:defaultTextStyle>
    <a:defPPr marL="0" marR="0" indent="0" algn="l" defTabSz="914377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9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48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1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594" algn="ctr" defTabSz="82548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1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189" algn="ctr" defTabSz="82548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1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783" algn="ctr" defTabSz="82548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1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377" algn="ctr" defTabSz="82548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1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2971" algn="ctr" defTabSz="82548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1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566" algn="ctr" defTabSz="82548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1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160" algn="ctr" defTabSz="82548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1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754" algn="ctr" defTabSz="82548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1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2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136794"/>
              <a:satOff val="-2150"/>
              <a:lumOff val="15693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3">
              <a:alpha val="35000"/>
            </a:scheme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558" y="-96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image" Target="../media/image3.png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image" Target="../media/image3.png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image" Target="../media/image3.png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image" Target="../media/image3.png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image" Target="../media/image3.png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8"/>
            <c:extLst xmlns:c16r2="http://schemas.microsoft.com/office/drawing/2015/06/chart">
              <c:ext xmlns:c16="http://schemas.microsoft.com/office/drawing/2014/chart" uri="{C3380CC4-5D6E-409C-BE32-E72D297353CC}">
                <c16:uniqueId val="{00000001-D2CC-46CA-98EA-ABE28D114D2E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D2CC-46CA-98EA-ABE28D114D2E}"/>
              </c:ext>
            </c:extLst>
          </c:dPt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16.7</c:v>
                </c:pt>
                <c:pt idx="1">
                  <c:v>83.3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2CC-46CA-98EA-ABE28D114D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168939167992886E-2"/>
          <c:y val="0.10903670963900203"/>
          <c:w val="0.84441862030399795"/>
          <c:h val="0.308439091996410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Розничная продажа алкогольной продукции</c:v>
                </c:pt>
              </c:strCache>
            </c:strRef>
          </c:tx>
          <c:spPr>
            <a:solidFill>
              <a:schemeClr val="tx1">
                <a:lumMod val="85000"/>
              </a:schemeClr>
            </a:solidFill>
            <a:ln w="12700" cap="flat">
              <a:noFill/>
              <a:miter lim="400000"/>
            </a:ln>
            <a:effectLst>
              <a:outerShdw blurRad="50800" dist="25400" dir="5400000" algn="tl">
                <a:srgbClr val="000000">
                  <a:alpha val="50000"/>
                </a:srgbClr>
              </a:outerShdw>
            </a:effectLst>
          </c:spPr>
          <c:invertIfNegative val="0"/>
          <c:dLbls>
            <c:dLbl>
              <c:idx val="0"/>
              <c:numFmt formatCode="#,##0" sourceLinked="0"/>
              <c:spPr/>
              <c:txPr>
                <a:bodyPr/>
                <a:lstStyle/>
                <a:p>
                  <a:pPr>
                    <a:defRPr sz="20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Sheet1!$B$2:$E$2</c:f>
              <c:numCache>
                <c:formatCode>General</c:formatCode>
                <c:ptCount val="4"/>
                <c:pt idx="0">
                  <c:v>59237</c:v>
                </c:pt>
                <c:pt idx="1">
                  <c:v>63877</c:v>
                </c:pt>
                <c:pt idx="2">
                  <c:v>57592</c:v>
                </c:pt>
                <c:pt idx="3">
                  <c:v>58821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DA4-4963-BC11-FCE7A603554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Заготовка, хранение, переработка и реализация черных и цветных металлов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Sheet1!$B$3:$E$3</c:f>
              <c:numCache>
                <c:formatCode>General</c:formatCode>
                <c:ptCount val="4"/>
                <c:pt idx="0">
                  <c:v>345</c:v>
                </c:pt>
                <c:pt idx="1">
                  <c:v>305</c:v>
                </c:pt>
                <c:pt idx="2">
                  <c:v>396</c:v>
                </c:pt>
                <c:pt idx="3">
                  <c:v>324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DA4-4963-BC11-FCE7A603554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0"/>
        <c:overlap val="-10"/>
        <c:axId val="100569088"/>
        <c:axId val="100570624"/>
      </c:barChart>
      <c:catAx>
        <c:axId val="1005690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3175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2400"/>
            </a:pPr>
            <a:endParaRPr lang="ru-RU"/>
          </a:p>
        </c:txPr>
        <c:crossAx val="100570624"/>
        <c:crosses val="autoZero"/>
        <c:auto val="1"/>
        <c:lblAlgn val="ctr"/>
        <c:lblOffset val="100"/>
        <c:noMultiLvlLbl val="1"/>
      </c:catAx>
      <c:valAx>
        <c:axId val="100570624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100569088"/>
        <c:crosses val="autoZero"/>
        <c:crossBetween val="between"/>
        <c:majorUnit val="450"/>
        <c:minorUnit val="225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7.3416570959343105E-2"/>
          <c:y val="0.51777358948289331"/>
          <c:w val="0.82805065735103733"/>
          <c:h val="0.18796088764109498"/>
        </c:manualLayout>
      </c:layout>
      <c:overlay val="0"/>
      <c:txPr>
        <a:bodyPr/>
        <a:lstStyle/>
        <a:p>
          <a:pPr>
            <a:defRPr sz="2400"/>
          </a:pPr>
          <a:endParaRPr lang="ru-RU"/>
        </a:p>
      </c:txPr>
    </c:legend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 sz="1800">
          <a:latin typeface="PT_Russia Text" panose="02000503000000020004" pitchFamily="2" charset="0"/>
          <a:ea typeface="PT_Russia Text" panose="02000503000000020004" pitchFamily="2" charset="0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792297596658857E-2"/>
          <c:y val="0.22263261120520761"/>
          <c:w val="0.84441862030399795"/>
          <c:h val="0.3687244895761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Розничная продажа алкогольной продукции</c:v>
                </c:pt>
              </c:strCache>
            </c:strRef>
          </c:tx>
          <c:spPr>
            <a:solidFill>
              <a:schemeClr val="tx1">
                <a:lumMod val="85000"/>
              </a:schemeClr>
            </a:solidFill>
            <a:ln w="12700" cap="flat">
              <a:noFill/>
              <a:miter lim="400000"/>
            </a:ln>
            <a:effectLst>
              <a:outerShdw blurRad="50800" dist="25400" dir="5400000" algn="tl">
                <a:srgbClr val="000000">
                  <a:alpha val="50000"/>
                </a:srgbClr>
              </a:outerShdw>
            </a:effectLst>
          </c:spPr>
          <c:invertIfNegative val="0"/>
          <c:dLbls>
            <c:dLbl>
              <c:idx val="0"/>
              <c:numFmt formatCode="#,##0" sourceLinked="0"/>
              <c:spPr/>
              <c:txPr>
                <a:bodyPr/>
                <a:lstStyle/>
                <a:p>
                  <a:pPr>
                    <a:defRPr sz="20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Sheet1!$B$2:$E$2</c:f>
              <c:numCache>
                <c:formatCode>General</c:formatCode>
                <c:ptCount val="4"/>
                <c:pt idx="0">
                  <c:v>1287</c:v>
                </c:pt>
                <c:pt idx="1">
                  <c:v>1397</c:v>
                </c:pt>
                <c:pt idx="2">
                  <c:v>1249</c:v>
                </c:pt>
                <c:pt idx="3">
                  <c:v>1220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288-4BC2-9D2B-D2289EF0A65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Заготовка, хранение, переработка и реализация черных и цветных металлов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Sheet1!$B$3:$E$3</c:f>
              <c:numCache>
                <c:formatCode>General</c:formatCode>
                <c:ptCount val="4"/>
                <c:pt idx="0">
                  <c:v>143</c:v>
                </c:pt>
                <c:pt idx="1">
                  <c:v>82</c:v>
                </c:pt>
                <c:pt idx="2">
                  <c:v>111</c:v>
                </c:pt>
                <c:pt idx="3">
                  <c:v>112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288-4BC2-9D2B-D2289EF0A65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0"/>
        <c:overlap val="-10"/>
        <c:axId val="100319616"/>
        <c:axId val="100321152"/>
      </c:barChart>
      <c:catAx>
        <c:axId val="1003196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3175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2400"/>
            </a:pPr>
            <a:endParaRPr lang="ru-RU"/>
          </a:p>
        </c:txPr>
        <c:crossAx val="100321152"/>
        <c:crosses val="autoZero"/>
        <c:auto val="1"/>
        <c:lblAlgn val="ctr"/>
        <c:lblOffset val="100"/>
        <c:noMultiLvlLbl val="1"/>
      </c:catAx>
      <c:valAx>
        <c:axId val="100321152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100319616"/>
        <c:crosses val="autoZero"/>
        <c:crossBetween val="between"/>
        <c:majorUnit val="450"/>
        <c:minorUnit val="225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6.4956503416038536E-2"/>
          <c:y val="0.71145407064279231"/>
          <c:w val="0.85346546981902771"/>
          <c:h val="0.23923571640732919"/>
        </c:manualLayout>
      </c:layout>
      <c:overlay val="0"/>
      <c:txPr>
        <a:bodyPr/>
        <a:lstStyle/>
        <a:p>
          <a:pPr>
            <a:defRPr sz="2400"/>
          </a:pPr>
          <a:endParaRPr lang="ru-RU"/>
        </a:p>
      </c:txPr>
    </c:legend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 sz="1800">
          <a:latin typeface="PT_Russia Text" panose="02000503000000020004" pitchFamily="2" charset="0"/>
          <a:ea typeface="PT_Russia Text" panose="02000503000000020004" pitchFamily="2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8"/>
            <c:extLst xmlns:c16r2="http://schemas.microsoft.com/office/drawing/2015/06/chart">
              <c:ext xmlns:c16="http://schemas.microsoft.com/office/drawing/2014/chart" uri="{C3380CC4-5D6E-409C-BE32-E72D297353CC}">
                <c16:uniqueId val="{00000001-87E8-4FC3-91A0-48524B2C5F4F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87E8-4FC3-91A0-48524B2C5F4F}"/>
              </c:ext>
            </c:extLst>
          </c:dPt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10.3</c:v>
                </c:pt>
                <c:pt idx="1">
                  <c:v>89.7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7E8-4FC3-91A0-48524B2C5F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8"/>
            <c:extLst xmlns:c16r2="http://schemas.microsoft.com/office/drawing/2015/06/chart">
              <c:ext xmlns:c16="http://schemas.microsoft.com/office/drawing/2014/chart" uri="{C3380CC4-5D6E-409C-BE32-E72D297353CC}">
                <c16:uniqueId val="{00000001-DE3B-47C3-B092-DA342E3B3866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DE3B-47C3-B092-DA342E3B3866}"/>
              </c:ext>
            </c:extLst>
          </c:dPt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15.5</c:v>
                </c:pt>
                <c:pt idx="1">
                  <c:v>84.5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E3B-47C3-B092-DA342E3B38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7.6316101229331884E-2"/>
          <c:y val="0.10024031666109974"/>
          <c:w val="0.91034499999999996"/>
          <c:h val="0.60050753261282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Розница</c:v>
                </c:pt>
              </c:strCache>
            </c:strRef>
          </c:tx>
          <c:spPr>
            <a:solidFill>
              <a:srgbClr val="53585F"/>
            </a:solidFill>
            <a:ln w="12700" cap="flat">
              <a:noFill/>
              <a:miter lim="400000"/>
            </a:ln>
            <a:effectLst>
              <a:outerShdw blurRad="50800" dist="25400" dir="5400000" algn="tl">
                <a:srgbClr val="000000">
                  <a:alpha val="50000"/>
                </a:srgb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32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 (оценка)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12036</c:v>
                </c:pt>
                <c:pt idx="1">
                  <c:v>12141</c:v>
                </c:pt>
                <c:pt idx="2">
                  <c:v>12213</c:v>
                </c:pt>
                <c:pt idx="3">
                  <c:v>12300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EEB-483B-85CB-77C6C492E38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Общепит</c:v>
                </c:pt>
              </c:strCache>
            </c:strRef>
          </c:tx>
          <c:spPr>
            <a:blipFill rotWithShape="1">
              <a:blip xmlns:r="http://schemas.openxmlformats.org/officeDocument/2006/relationships" r:embed="rId1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blurRad="50800" dist="25400" dir="5400000" algn="tl">
                <a:srgbClr val="000000">
                  <a:alpha val="50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32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 (оценка)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2430</c:v>
                </c:pt>
                <c:pt idx="1">
                  <c:v>2472</c:v>
                </c:pt>
                <c:pt idx="2">
                  <c:v>2584</c:v>
                </c:pt>
                <c:pt idx="3">
                  <c:v>2650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EEB-483B-85CB-77C6C492E38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Опт</c:v>
                </c:pt>
              </c:strCache>
            </c:strRef>
          </c:tx>
          <c:spPr>
            <a:solidFill>
              <a:srgbClr val="DCDEE0"/>
            </a:solidFill>
            <a:ln w="12700" cap="flat">
              <a:noFill/>
              <a:miter lim="400000"/>
            </a:ln>
            <a:effectLst>
              <a:outerShdw blurRad="50800" dist="25400" dir="5400000" algn="tl">
                <a:srgbClr val="000000">
                  <a:alpha val="50000"/>
                </a:srgb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32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 (оценка)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1104</c:v>
                </c:pt>
                <c:pt idx="1">
                  <c:v>1126</c:v>
                </c:pt>
                <c:pt idx="2">
                  <c:v>1145</c:v>
                </c:pt>
                <c:pt idx="3">
                  <c:v>1150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EEB-483B-85CB-77C6C492E38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0"/>
        <c:overlap val="-10"/>
        <c:axId val="99395840"/>
        <c:axId val="99409920"/>
      </c:barChart>
      <c:catAx>
        <c:axId val="993958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63500" cap="flat">
            <a:solidFill>
              <a:schemeClr val="tx1"/>
            </a:solidFill>
            <a:prstDash val="solid"/>
            <a:miter lim="400000"/>
          </a:ln>
        </c:spPr>
        <c:txPr>
          <a:bodyPr rot="0"/>
          <a:lstStyle/>
          <a:p>
            <a:pPr>
              <a:defRPr/>
            </a:pPr>
            <a:endParaRPr lang="ru-RU"/>
          </a:p>
        </c:txPr>
        <c:crossAx val="99409920"/>
        <c:crosses val="autoZero"/>
        <c:auto val="1"/>
        <c:lblAlgn val="ctr"/>
        <c:lblOffset val="100"/>
        <c:noMultiLvlLbl val="1"/>
      </c:catAx>
      <c:valAx>
        <c:axId val="99409920"/>
        <c:scaling>
          <c:orientation val="minMax"/>
        </c:scaling>
        <c:delete val="0"/>
        <c:axPos val="l"/>
        <c:majorGridlines>
          <c:spPr>
            <a:ln w="12700" cap="flat">
              <a:solidFill>
                <a:schemeClr val="tx1">
                  <a:shade val="95000"/>
                  <a:satMod val="104999"/>
                </a:schemeClr>
              </a:solidFill>
              <a:prstDash val="solid"/>
              <a:round/>
            </a:ln>
          </c:spPr>
        </c:majorGridlines>
        <c:numFmt formatCode="General" sourceLinked="0"/>
        <c:majorTickMark val="out"/>
        <c:minorTickMark val="none"/>
        <c:tickLblPos val="nextTo"/>
        <c:spPr>
          <a:ln w="63500"/>
        </c:spPr>
        <c:txPr>
          <a:bodyPr/>
          <a:lstStyle/>
          <a:p>
            <a:pPr>
              <a:defRPr b="0">
                <a:latin typeface="PT_Russia Text" panose="02000503000000020004" pitchFamily="2" charset="0"/>
                <a:ea typeface="PT_Russia Text" panose="02000503000000020004" pitchFamily="2" charset="0"/>
              </a:defRPr>
            </a:pPr>
            <a:endParaRPr lang="ru-RU"/>
          </a:p>
        </c:txPr>
        <c:crossAx val="99395840"/>
        <c:crosses val="autoZero"/>
        <c:crossBetween val="between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"/>
          <c:y val="0.78006136479998367"/>
          <c:w val="0.999807"/>
          <c:h val="0.20091972194960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200">
              <a:latin typeface="PT_Russia Text" panose="02000503000000020004" pitchFamily="2" charset="0"/>
              <a:ea typeface="PT_Russia Text" panose="02000503000000020004" pitchFamily="2" charset="0"/>
            </a:defRPr>
          </a:pPr>
          <a:endParaRPr lang="ru-RU"/>
        </a:p>
      </c:txPr>
    </c:legend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 sz="2800" b="1">
          <a:latin typeface="PT_Russia Text Bold" panose="02000503000000020004"/>
        </a:defRPr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8.4655099999999997E-2"/>
          <c:y val="5.1155800000000001E-2"/>
          <c:w val="0.91034499999999996"/>
          <c:h val="0.644335388191331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Розница</c:v>
                </c:pt>
              </c:strCache>
            </c:strRef>
          </c:tx>
          <c:spPr>
            <a:solidFill>
              <a:srgbClr val="53585F"/>
            </a:solidFill>
            <a:ln w="12700" cap="flat">
              <a:noFill/>
              <a:miter lim="400000"/>
            </a:ln>
            <a:effectLst>
              <a:outerShdw blurRad="50800" dist="25400" dir="5400000" algn="tl">
                <a:srgbClr val="000000">
                  <a:alpha val="50000"/>
                </a:srgb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 b="0" i="0" u="none" strike="noStrike">
                    <a:solidFill>
                      <a:srgbClr val="FFFFFF"/>
                    </a:solidFill>
                    <a:latin typeface="PT_Russia Text Bold" panose="02000503000000020004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11 месяцев 2019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450</c:v>
                </c:pt>
                <c:pt idx="1">
                  <c:v>473.4</c:v>
                </c:pt>
                <c:pt idx="2">
                  <c:v>501.4</c:v>
                </c:pt>
                <c:pt idx="3">
                  <c:v>477.1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EEB-483B-85CB-77C6C492E38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Общепит</c:v>
                </c:pt>
              </c:strCache>
            </c:strRef>
          </c:tx>
          <c:spPr>
            <a:blipFill rotWithShape="1">
              <a:blip xmlns:r="http://schemas.openxmlformats.org/officeDocument/2006/relationships" r:embed="rId1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blurRad="50800" dist="25400" dir="5400000" algn="tl">
                <a:srgbClr val="000000">
                  <a:alpha val="50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 b="0">
                    <a:latin typeface="PT_Russia Text Bold" panose="02000503000000020004"/>
                    <a:ea typeface="PT_Russia Text" panose="02000503000000020004" pitchFamily="2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11 месяцев 2019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21</c:v>
                </c:pt>
                <c:pt idx="1">
                  <c:v>26</c:v>
                </c:pt>
                <c:pt idx="2">
                  <c:v>31</c:v>
                </c:pt>
                <c:pt idx="3">
                  <c:v>32.200000000000003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EEB-483B-85CB-77C6C492E38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Опт</c:v>
                </c:pt>
              </c:strCache>
            </c:strRef>
          </c:tx>
          <c:spPr>
            <a:solidFill>
              <a:srgbClr val="DCDEE0"/>
            </a:solidFill>
            <a:ln w="12700" cap="flat">
              <a:noFill/>
              <a:miter lim="400000"/>
            </a:ln>
            <a:effectLst>
              <a:outerShdw blurRad="50800" dist="25400" dir="5400000" algn="tl">
                <a:srgbClr val="000000">
                  <a:alpha val="50000"/>
                </a:srgb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 b="0" i="0" u="none" strike="noStrike">
                    <a:solidFill>
                      <a:srgbClr val="FFFFFF"/>
                    </a:solidFill>
                    <a:latin typeface="PT_Russia Text Bold" panose="02000503000000020004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11 месяцев 2019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971</c:v>
                </c:pt>
                <c:pt idx="1">
                  <c:v>1209</c:v>
                </c:pt>
                <c:pt idx="2">
                  <c:v>1527</c:v>
                </c:pt>
                <c:pt idx="3">
                  <c:v>1325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EEB-483B-85CB-77C6C492E38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0"/>
        <c:overlap val="-10"/>
        <c:axId val="99488896"/>
        <c:axId val="99490432"/>
      </c:barChart>
      <c:catAx>
        <c:axId val="994888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3175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200" b="0" i="0" u="none" strike="noStrike">
                <a:solidFill>
                  <a:srgbClr val="FFFFFF"/>
                </a:solidFill>
                <a:latin typeface="PT_Russia Text Medium"/>
              </a:defRPr>
            </a:pPr>
            <a:endParaRPr lang="ru-RU"/>
          </a:p>
        </c:txPr>
        <c:crossAx val="99490432"/>
        <c:crosses val="autoZero"/>
        <c:auto val="1"/>
        <c:lblAlgn val="ctr"/>
        <c:lblOffset val="100"/>
        <c:noMultiLvlLbl val="1"/>
      </c:catAx>
      <c:valAx>
        <c:axId val="99490432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FFFFFF"/>
              </a:solidFill>
              <a:prstDash val="solid"/>
              <a:miter lim="400000"/>
            </a:ln>
          </c:spPr>
        </c:majorGridlines>
        <c:numFmt formatCode="General" sourceLinked="0"/>
        <c:majorTickMark val="none"/>
        <c:minorTickMark val="none"/>
        <c:tickLblPos val="nextTo"/>
        <c:spPr>
          <a:ln w="3175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800" b="0" i="0" u="none" strike="noStrike">
                <a:solidFill>
                  <a:srgbClr val="FFFFFF"/>
                </a:solidFill>
                <a:latin typeface="PT_Russia Text" panose="02000503000000020004" pitchFamily="2" charset="0"/>
                <a:ea typeface="PT_Russia Text" panose="02000503000000020004" pitchFamily="2" charset="0"/>
              </a:defRPr>
            </a:pPr>
            <a:endParaRPr lang="ru-RU"/>
          </a:p>
        </c:txPr>
        <c:crossAx val="99488896"/>
        <c:crosses val="autoZero"/>
        <c:crossBetween val="between"/>
        <c:majorUnit val="450"/>
        <c:minorUnit val="225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"/>
          <c:y val="0.83275371883915439"/>
          <c:w val="0.999807"/>
          <c:h val="7.3886999999999994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200" b="0" i="0" u="none" strike="noStrike">
              <a:solidFill>
                <a:srgbClr val="FFFFFF"/>
              </a:solidFill>
              <a:latin typeface="PT_Russia Text Medium"/>
            </a:defRPr>
          </a:pPr>
          <a:endParaRPr lang="ru-RU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655099999999997E-2"/>
          <c:y val="5.1155800000000001E-2"/>
          <c:w val="0.91034499999999996"/>
          <c:h val="0.733858000000000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розница</c:v>
                </c:pt>
              </c:strCache>
            </c:strRef>
          </c:tx>
          <c:spPr>
            <a:solidFill>
              <a:srgbClr val="53585F"/>
            </a:solidFill>
            <a:ln w="12700" cap="flat">
              <a:noFill/>
              <a:miter lim="400000"/>
            </a:ln>
            <a:effectLst>
              <a:outerShdw blurRad="50800" dist="25400" dir="5400000" algn="tl">
                <a:srgbClr val="000000">
                  <a:alpha val="50000"/>
                </a:srgb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3200">
                    <a:latin typeface="PT_Russia Text Medium" panose="02000503000000020004" pitchFamily="2" charset="0"/>
                    <a:ea typeface="PT_Russia Text Medium" panose="02000503000000020004" pitchFamily="2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</c:f>
              <c:strCache>
                <c:ptCount val="1"/>
                <c:pt idx="0">
                  <c:v>РФ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30057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DA9-407C-848A-0C82F251E8DD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общепит</c:v>
                </c:pt>
              </c:strCache>
            </c:strRef>
          </c:tx>
          <c:spPr>
            <a:blipFill rotWithShape="1">
              <a:blip xmlns:r="http://schemas.openxmlformats.org/officeDocument/2006/relationships" r:embed="rId1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blurRad="50800" dist="25400" dir="5400000" algn="tl">
                <a:srgbClr val="000000">
                  <a:alpha val="50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3200">
                    <a:latin typeface="PT_Russia Text Medium" panose="02000503000000020004" pitchFamily="2" charset="0"/>
                    <a:ea typeface="PT_Russia Text Medium" panose="02000503000000020004" pitchFamily="2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</c:f>
              <c:strCache>
                <c:ptCount val="1"/>
                <c:pt idx="0">
                  <c:v>РФ</c:v>
                </c:pt>
              </c:strCache>
            </c:strRef>
          </c:cat>
          <c:val>
            <c:numRef>
              <c:f>Sheet1!$B$3</c:f>
              <c:numCache>
                <c:formatCode>General</c:formatCode>
                <c:ptCount val="1"/>
                <c:pt idx="0">
                  <c:v>1488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DA9-407C-848A-0C82F251E8DD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опт</c:v>
                </c:pt>
              </c:strCache>
            </c:strRef>
          </c:tx>
          <c:spPr>
            <a:solidFill>
              <a:srgbClr val="DCDEE0"/>
            </a:solidFill>
            <a:ln w="12700" cap="flat">
              <a:noFill/>
              <a:miter lim="400000"/>
            </a:ln>
            <a:effectLst>
              <a:outerShdw blurRad="50800" dist="25400" dir="5400000" algn="tl">
                <a:srgbClr val="000000">
                  <a:alpha val="50000"/>
                </a:srgbClr>
              </a:outerShdw>
            </a:effectLst>
          </c:spPr>
          <c:invertIfNegative val="0"/>
          <c:dLbls>
            <c:dLbl>
              <c:idx val="0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3200">
                      <a:latin typeface="PT_Russia Text Medium" panose="02000503000000020004" pitchFamily="2" charset="0"/>
                      <a:ea typeface="PT_Russia Text Medium" panose="02000503000000020004" pitchFamily="2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3200">
                    <a:latin typeface="PT_Russia Text Medium" panose="02000503000000020004" pitchFamily="2" charset="0"/>
                    <a:ea typeface="PT_Russia Text Medium" panose="02000503000000020004" pitchFamily="2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</c:f>
              <c:strCache>
                <c:ptCount val="1"/>
                <c:pt idx="0">
                  <c:v>РФ</c:v>
                </c:pt>
              </c:strCache>
            </c:strRef>
          </c:cat>
          <c:val>
            <c:numRef>
              <c:f>Sheet1!$B$4</c:f>
              <c:numCache>
                <c:formatCode>General</c:formatCode>
                <c:ptCount val="1"/>
                <c:pt idx="0">
                  <c:v>59628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DA9-407C-848A-0C82F251E8D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0"/>
        <c:overlap val="-10"/>
        <c:axId val="99672832"/>
        <c:axId val="99674368"/>
      </c:barChart>
      <c:catAx>
        <c:axId val="99672832"/>
        <c:scaling>
          <c:orientation val="minMax"/>
        </c:scaling>
        <c:delete val="1"/>
        <c:axPos val="b"/>
        <c:numFmt formatCode="General" sourceLinked="0"/>
        <c:majorTickMark val="none"/>
        <c:minorTickMark val="none"/>
        <c:tickLblPos val="low"/>
        <c:crossAx val="99674368"/>
        <c:crosses val="autoZero"/>
        <c:auto val="1"/>
        <c:lblAlgn val="ctr"/>
        <c:lblOffset val="100"/>
        <c:noMultiLvlLbl val="1"/>
      </c:catAx>
      <c:valAx>
        <c:axId val="99674368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99672832"/>
        <c:crosses val="autoZero"/>
        <c:crossBetween val="between"/>
        <c:majorUnit val="450"/>
        <c:minorUnit val="225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"/>
          <c:y val="0.82796437375682208"/>
          <c:w val="0.999807"/>
          <c:h val="8.4296699257585594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/>
          </a:pPr>
          <a:endParaRPr lang="ru-RU"/>
        </a:p>
      </c:txPr>
    </c:legend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 sz="2800">
          <a:latin typeface="PT_Russia Text" panose="02000503000000020004" pitchFamily="2" charset="0"/>
          <a:ea typeface="PT_Russia Text" panose="02000503000000020004" pitchFamily="2" charset="0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655099999999997E-2"/>
          <c:y val="5.1155800000000001E-2"/>
          <c:w val="0.91034499999999996"/>
          <c:h val="0.733858000000000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розница</c:v>
                </c:pt>
              </c:strCache>
            </c:strRef>
          </c:tx>
          <c:spPr>
            <a:solidFill>
              <a:srgbClr val="53585F"/>
            </a:solidFill>
            <a:ln w="12700" cap="flat">
              <a:noFill/>
              <a:miter lim="400000"/>
            </a:ln>
            <a:effectLst>
              <a:outerShdw blurRad="50800" dist="25400" dir="5400000" algn="tl">
                <a:srgbClr val="000000">
                  <a:alpha val="50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2.2100401252796919E-3"/>
                  <c:y val="3.6529805361798593E-4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3200">
                      <a:latin typeface="PT_Russia Text Medium" panose="02000503000000020004" pitchFamily="2" charset="0"/>
                      <a:ea typeface="PT_Russia Text Medium" panose="02000503000000020004" pitchFamily="2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3702680343624696"/>
                      <c:h val="0.116683041884057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A9A0-4C09-BB3F-0C048B54318F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3200">
                    <a:latin typeface="PT_Russia Text Medium" panose="02000503000000020004" pitchFamily="2" charset="0"/>
                    <a:ea typeface="PT_Russia Text Medium" panose="02000503000000020004" pitchFamily="2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Sheet1!$C$1</c:f>
              <c:strCache>
                <c:ptCount val="1"/>
                <c:pt idx="0">
                  <c:v>СФО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2620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FB3-4C4A-A732-9896E5FF9B7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общепит</c:v>
                </c:pt>
              </c:strCache>
            </c:strRef>
          </c:tx>
          <c:spPr>
            <a:blipFill rotWithShape="1">
              <a:blip xmlns:r="http://schemas.openxmlformats.org/officeDocument/2006/relationships" r:embed="rId1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blurRad="50800" dist="25400" dir="5400000" algn="tl">
                <a:srgbClr val="000000">
                  <a:alpha val="50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3200">
                    <a:latin typeface="PT_Russia Text Medium" panose="02000503000000020004" pitchFamily="2" charset="0"/>
                    <a:ea typeface="PT_Russia Text Medium" panose="02000503000000020004" pitchFamily="2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Sheet1!$C$1</c:f>
              <c:strCache>
                <c:ptCount val="1"/>
                <c:pt idx="0">
                  <c:v>СФО</c:v>
                </c:pt>
              </c:strCache>
            </c:strRef>
          </c:cat>
          <c:val>
            <c:numRef>
              <c:f>Sheet1!$C$3</c:f>
              <c:numCache>
                <c:formatCode>General</c:formatCode>
                <c:ptCount val="1"/>
                <c:pt idx="0">
                  <c:v>134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FB3-4C4A-A732-9896E5FF9B7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опт</c:v>
                </c:pt>
              </c:strCache>
            </c:strRef>
          </c:tx>
          <c:spPr>
            <a:solidFill>
              <a:srgbClr val="DCDEE0"/>
            </a:solidFill>
            <a:ln w="12700" cap="flat">
              <a:noFill/>
              <a:miter lim="400000"/>
            </a:ln>
            <a:effectLst>
              <a:outerShdw blurRad="50800" dist="25400" dir="5400000" algn="tl">
                <a:srgbClr val="000000">
                  <a:alpha val="50000"/>
                </a:srgbClr>
              </a:outerShdw>
            </a:effectLst>
          </c:spPr>
          <c:invertIfNegative val="0"/>
          <c:dLbls>
            <c:dLbl>
              <c:idx val="0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3200">
                      <a:latin typeface="PT_Russia Text Medium" panose="02000503000000020004" pitchFamily="2" charset="0"/>
                      <a:ea typeface="PT_Russia Text Medium" panose="02000503000000020004" pitchFamily="2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3200">
                    <a:latin typeface="PT_Russia Text Medium" panose="02000503000000020004" pitchFamily="2" charset="0"/>
                    <a:ea typeface="PT_Russia Text Medium" panose="02000503000000020004" pitchFamily="2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Sheet1!$C$1</c:f>
              <c:strCache>
                <c:ptCount val="1"/>
                <c:pt idx="0">
                  <c:v>СФО</c:v>
                </c:pt>
              </c:strCache>
            </c:strRef>
          </c:cat>
          <c:val>
            <c:numRef>
              <c:f>Sheet1!$C$4</c:f>
              <c:numCache>
                <c:formatCode>General</c:formatCode>
                <c:ptCount val="1"/>
                <c:pt idx="0">
                  <c:v>4639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FB3-4C4A-A732-9896E5FF9B7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0"/>
        <c:overlap val="-10"/>
        <c:axId val="99585408"/>
        <c:axId val="99611776"/>
      </c:barChart>
      <c:catAx>
        <c:axId val="99585408"/>
        <c:scaling>
          <c:orientation val="minMax"/>
        </c:scaling>
        <c:delete val="1"/>
        <c:axPos val="b"/>
        <c:numFmt formatCode="General" sourceLinked="0"/>
        <c:majorTickMark val="none"/>
        <c:minorTickMark val="none"/>
        <c:tickLblPos val="low"/>
        <c:crossAx val="99611776"/>
        <c:crosses val="autoZero"/>
        <c:auto val="1"/>
        <c:lblAlgn val="ctr"/>
        <c:lblOffset val="100"/>
        <c:noMultiLvlLbl val="1"/>
      </c:catAx>
      <c:valAx>
        <c:axId val="99611776"/>
        <c:scaling>
          <c:orientation val="minMax"/>
        </c:scaling>
        <c:delete val="1"/>
        <c:axPos val="l"/>
        <c:majorGridlines>
          <c:spPr>
            <a:ln w="12700" cap="flat">
              <a:noFill/>
              <a:prstDash val="solid"/>
              <a:miter lim="400000"/>
            </a:ln>
          </c:spPr>
        </c:majorGridlines>
        <c:numFmt formatCode="General" sourceLinked="0"/>
        <c:majorTickMark val="none"/>
        <c:minorTickMark val="none"/>
        <c:tickLblPos val="nextTo"/>
        <c:crossAx val="99585408"/>
        <c:crosses val="autoZero"/>
        <c:crossBetween val="between"/>
        <c:majorUnit val="450"/>
        <c:minorUnit val="225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"/>
          <c:y val="0.82796437375682208"/>
          <c:w val="0.999807"/>
          <c:h val="7.6861196970670981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/>
          </a:pPr>
          <a:endParaRPr lang="ru-RU"/>
        </a:p>
      </c:txPr>
    </c:legend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 sz="2800">
          <a:latin typeface="PT_Russia Text" panose="02000503000000020004" pitchFamily="2" charset="0"/>
          <a:ea typeface="PT_Russia Text" panose="02000503000000020004" pitchFamily="2" charset="0"/>
        </a:defRPr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655099999999997E-2"/>
          <c:y val="5.1155800000000001E-2"/>
          <c:w val="0.91034499999999996"/>
          <c:h val="0.733858000000000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розница</c:v>
                </c:pt>
              </c:strCache>
            </c:strRef>
          </c:tx>
          <c:spPr>
            <a:solidFill>
              <a:srgbClr val="53585F"/>
            </a:solidFill>
            <a:ln w="12700" cap="flat">
              <a:noFill/>
              <a:miter lim="400000"/>
            </a:ln>
            <a:effectLst>
              <a:outerShdw blurRad="50800" dist="25400" dir="5400000" algn="tl">
                <a:srgbClr val="000000">
                  <a:alpha val="50000"/>
                </a:srgb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3200">
                    <a:latin typeface="PT_Russia Text Medium" panose="02000503000000020004" pitchFamily="2" charset="0"/>
                    <a:ea typeface="PT_Russia Text Medium" panose="02000503000000020004" pitchFamily="2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Sheet1!$D$1</c:f>
              <c:strCache>
                <c:ptCount val="1"/>
                <c:pt idx="0">
                  <c:v>НСО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477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D66-4038-AD66-70608ADBCA42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общепит</c:v>
                </c:pt>
              </c:strCache>
            </c:strRef>
          </c:tx>
          <c:spPr>
            <a:blipFill rotWithShape="1">
              <a:blip xmlns:r="http://schemas.openxmlformats.org/officeDocument/2006/relationships" r:embed="rId1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blurRad="50800" dist="25400" dir="5400000" algn="tl">
                <a:srgbClr val="000000">
                  <a:alpha val="50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3200">
                    <a:latin typeface="PT_Russia Text Medium" panose="02000503000000020004" pitchFamily="2" charset="0"/>
                    <a:ea typeface="PT_Russia Text Medium" panose="02000503000000020004" pitchFamily="2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Sheet1!$D$1</c:f>
              <c:strCache>
                <c:ptCount val="1"/>
                <c:pt idx="0">
                  <c:v>НСО</c:v>
                </c:pt>
              </c:strCache>
            </c:strRef>
          </c:cat>
          <c:val>
            <c:numRef>
              <c:f>Sheet1!$D$3</c:f>
              <c:numCache>
                <c:formatCode>General</c:formatCode>
                <c:ptCount val="1"/>
                <c:pt idx="0">
                  <c:v>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D66-4038-AD66-70608ADBCA42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опт</c:v>
                </c:pt>
              </c:strCache>
            </c:strRef>
          </c:tx>
          <c:spPr>
            <a:solidFill>
              <a:srgbClr val="DCDEE0"/>
            </a:solidFill>
            <a:ln w="12700" cap="flat">
              <a:noFill/>
              <a:miter lim="400000"/>
            </a:ln>
            <a:effectLst>
              <a:outerShdw blurRad="50800" dist="25400" dir="5400000" algn="tl">
                <a:srgbClr val="000000">
                  <a:alpha val="50000"/>
                </a:srgb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3200">
                    <a:latin typeface="PT_Russia Text Medium" panose="02000503000000020004" pitchFamily="2" charset="0"/>
                    <a:ea typeface="PT_Russia Text Medium" panose="02000503000000020004" pitchFamily="2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Sheet1!$D$1</c:f>
              <c:strCache>
                <c:ptCount val="1"/>
                <c:pt idx="0">
                  <c:v>НСО</c:v>
                </c:pt>
              </c:strCache>
            </c:strRef>
          </c:cat>
          <c:val>
            <c:numRef>
              <c:f>Sheet1!$D$4</c:f>
              <c:numCache>
                <c:formatCode>General</c:formatCode>
                <c:ptCount val="1"/>
                <c:pt idx="0">
                  <c:v>1325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D66-4038-AD66-70608ADBCA4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0"/>
        <c:overlap val="-10"/>
        <c:axId val="99705216"/>
        <c:axId val="99706752"/>
      </c:barChart>
      <c:catAx>
        <c:axId val="99705216"/>
        <c:scaling>
          <c:orientation val="minMax"/>
        </c:scaling>
        <c:delete val="1"/>
        <c:axPos val="b"/>
        <c:numFmt formatCode="General" sourceLinked="0"/>
        <c:majorTickMark val="none"/>
        <c:minorTickMark val="none"/>
        <c:tickLblPos val="low"/>
        <c:crossAx val="99706752"/>
        <c:crosses val="autoZero"/>
        <c:auto val="1"/>
        <c:lblAlgn val="ctr"/>
        <c:lblOffset val="100"/>
        <c:noMultiLvlLbl val="1"/>
      </c:catAx>
      <c:valAx>
        <c:axId val="99706752"/>
        <c:scaling>
          <c:orientation val="minMax"/>
        </c:scaling>
        <c:delete val="1"/>
        <c:axPos val="l"/>
        <c:majorGridlines>
          <c:spPr>
            <a:ln w="12700" cap="flat">
              <a:noFill/>
              <a:prstDash val="solid"/>
              <a:miter lim="400000"/>
            </a:ln>
          </c:spPr>
        </c:majorGridlines>
        <c:numFmt formatCode="General" sourceLinked="0"/>
        <c:majorTickMark val="none"/>
        <c:minorTickMark val="none"/>
        <c:tickLblPos val="nextTo"/>
        <c:crossAx val="99705216"/>
        <c:crosses val="autoZero"/>
        <c:crossBetween val="between"/>
        <c:majorUnit val="450"/>
        <c:minorUnit val="225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"/>
          <c:y val="0.82052887146990749"/>
          <c:w val="0.999807"/>
          <c:h val="0.1006548042887977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/>
          </a:pPr>
          <a:endParaRPr lang="ru-RU"/>
        </a:p>
      </c:txPr>
    </c:legend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 sz="2800">
          <a:latin typeface="PT_Russia Text" panose="02000503000000020004" pitchFamily="2" charset="0"/>
          <a:ea typeface="PT_Russia Text" panose="02000503000000020004" pitchFamily="2" charset="0"/>
        </a:defRPr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264625875962934E-2"/>
          <c:y val="0"/>
          <c:w val="0.81677108742935323"/>
          <c:h val="0.9482307190464076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</c:v>
                </c:pt>
              </c:strCache>
            </c:strRef>
          </c:tx>
          <c:dPt>
            <c:idx val="0"/>
            <c:bubble3D val="0"/>
            <c:explosion val="8"/>
            <c:extLst xmlns:c16r2="http://schemas.microsoft.com/office/drawing/2015/06/chart">
              <c:ext xmlns:c16="http://schemas.microsoft.com/office/drawing/2014/chart" uri="{C3380CC4-5D6E-409C-BE32-E72D297353CC}">
                <c16:uniqueId val="{00000001-F1C8-42A9-AF37-B292549E34AA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F1C8-42A9-AF37-B292549E34AA}"/>
              </c:ext>
            </c:extLst>
          </c:dPt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313</c:v>
                </c:pt>
                <c:pt idx="1">
                  <c:v>1700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1C8-42A9-AF37-B292549E34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530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34257" y="0"/>
            <a:ext cx="2933277" cy="49530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6D7405A9-3EC2-43A8-91A1-6AFF9D5B4E99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33277" cy="49530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34257" y="9408981"/>
            <a:ext cx="2933277" cy="49530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A071C3FC-467D-4C6F-AC2A-5945F4D7CB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504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82550" y="742950"/>
            <a:ext cx="6604000" cy="3714750"/>
          </a:xfrm>
          <a:prstGeom prst="rect">
            <a:avLst/>
          </a:prstGeom>
        </p:spPr>
        <p:txBody>
          <a:bodyPr lIns="91430" tIns="45715" rIns="91430" bIns="45715"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02548" y="4705350"/>
            <a:ext cx="4964007" cy="4457700"/>
          </a:xfrm>
          <a:prstGeom prst="rect">
            <a:avLst/>
          </a:prstGeom>
        </p:spPr>
        <p:txBody>
          <a:bodyPr lIns="91430" tIns="45715" rIns="91430" bIns="45715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1079289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189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1pPr>
    <a:lvl2pPr indent="228594" defTabSz="457189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2pPr>
    <a:lvl3pPr indent="457189" defTabSz="457189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3pPr>
    <a:lvl4pPr indent="685783" defTabSz="457189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4pPr>
    <a:lvl5pPr indent="914377" defTabSz="457189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5pPr>
    <a:lvl6pPr indent="1142971" defTabSz="457189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6pPr>
    <a:lvl7pPr indent="1371566" defTabSz="457189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7pPr>
    <a:lvl8pPr indent="1600160" defTabSz="457189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8pPr>
    <a:lvl9pPr indent="1828754" defTabSz="457189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498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7201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019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751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238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938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6369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9320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281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3502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1465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r>
              <a:t>Текст заголовка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500"/>
            </a:lvl1pPr>
            <a:lvl2pPr marL="0" indent="228594" algn="ctr">
              <a:spcBef>
                <a:spcPts val="0"/>
              </a:spcBef>
              <a:buSzTx/>
              <a:buNone/>
              <a:defRPr sz="4500"/>
            </a:lvl2pPr>
            <a:lvl3pPr marL="0" indent="457189" algn="ctr">
              <a:spcBef>
                <a:spcPts val="0"/>
              </a:spcBef>
              <a:buSzTx/>
              <a:buNone/>
              <a:defRPr sz="4500"/>
            </a:lvl3pPr>
            <a:lvl4pPr marL="0" indent="685783" algn="ctr">
              <a:spcBef>
                <a:spcPts val="0"/>
              </a:spcBef>
              <a:buSzTx/>
              <a:buNone/>
              <a:defRPr sz="4500"/>
            </a:lvl4pPr>
            <a:lvl5pPr marL="0" indent="914377" algn="ctr">
              <a:spcBef>
                <a:spcPts val="0"/>
              </a:spcBef>
              <a:buSzTx/>
              <a:buNone/>
              <a:defRPr sz="45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вертикаль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13169903" y="952499"/>
            <a:ext cx="9525000" cy="11468101"/>
          </a:xfrm>
          <a:prstGeom prst="rect">
            <a:avLst/>
          </a:prstGeom>
        </p:spPr>
        <p:txBody>
          <a:bodyPr lIns="91438" tIns="45719" rIns="91438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1651002" y="952500"/>
            <a:ext cx="10223501" cy="5549901"/>
          </a:xfrm>
          <a:prstGeom prst="rect">
            <a:avLst/>
          </a:prstGeom>
        </p:spPr>
        <p:txBody>
          <a:bodyPr anchor="b"/>
          <a:lstStyle>
            <a:lvl1pPr>
              <a:defRPr sz="8500"/>
            </a:lvl1pPr>
          </a:lstStyle>
          <a:p>
            <a:r>
              <a:t>Текст заголовка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1651002" y="6692899"/>
            <a:ext cx="10223501" cy="572770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500"/>
            </a:lvl1pPr>
            <a:lvl2pPr marL="0" indent="228594" algn="ctr">
              <a:spcBef>
                <a:spcPts val="0"/>
              </a:spcBef>
              <a:buSzTx/>
              <a:buNone/>
              <a:defRPr sz="4500"/>
            </a:lvl2pPr>
            <a:lvl3pPr marL="0" indent="457189" algn="ctr">
              <a:spcBef>
                <a:spcPts val="0"/>
              </a:spcBef>
              <a:buSzTx/>
              <a:buNone/>
              <a:defRPr sz="4500"/>
            </a:lvl3pPr>
            <a:lvl4pPr marL="0" indent="685783" algn="ctr">
              <a:spcBef>
                <a:spcPts val="0"/>
              </a:spcBef>
              <a:buSzTx/>
              <a:buNone/>
              <a:defRPr sz="4500"/>
            </a:lvl4pPr>
            <a:lvl5pPr marL="0" indent="914377" algn="ctr">
              <a:spcBef>
                <a:spcPts val="0"/>
              </a:spcBef>
              <a:buSzTx/>
              <a:buNone/>
              <a:defRPr sz="45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в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13169903" y="3149600"/>
            <a:ext cx="9525000" cy="9296400"/>
          </a:xfrm>
          <a:prstGeom prst="rect">
            <a:avLst/>
          </a:prstGeom>
        </p:spPr>
        <p:txBody>
          <a:bodyPr lIns="91438" tIns="45719" rIns="91438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1" cy="9296400"/>
          </a:xfrm>
          <a:prstGeom prst="rect">
            <a:avLst/>
          </a:prstGeom>
        </p:spPr>
        <p:txBody>
          <a:bodyPr/>
          <a:lstStyle>
            <a:lvl1pPr marL="558786" indent="-558786">
              <a:spcBef>
                <a:spcPts val="4501"/>
              </a:spcBef>
              <a:defRPr sz="4500"/>
            </a:lvl1pPr>
            <a:lvl2pPr marL="1117572" indent="-558786">
              <a:spcBef>
                <a:spcPts val="4501"/>
              </a:spcBef>
              <a:defRPr sz="4500"/>
            </a:lvl2pPr>
            <a:lvl3pPr marL="1676358" indent="-558786">
              <a:spcBef>
                <a:spcPts val="4501"/>
              </a:spcBef>
              <a:defRPr sz="4500"/>
            </a:lvl3pPr>
            <a:lvl4pPr marL="2235144" indent="-558786">
              <a:spcBef>
                <a:spcPts val="4501"/>
              </a:spcBef>
              <a:defRPr sz="4500"/>
            </a:lvl4pPr>
            <a:lvl5pPr marL="2793930" indent="-558786">
              <a:spcBef>
                <a:spcPts val="4501"/>
              </a:spcBef>
              <a:defRPr sz="45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1689103" y="1778002"/>
            <a:ext cx="21005800" cy="10172701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3 шт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15760699" y="6870700"/>
            <a:ext cx="7404101" cy="5549901"/>
          </a:xfrm>
          <a:prstGeom prst="rect">
            <a:avLst/>
          </a:prstGeom>
        </p:spPr>
        <p:txBody>
          <a:bodyPr lIns="91438" tIns="45719" rIns="91438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15760699" y="952500"/>
            <a:ext cx="7404101" cy="5549901"/>
          </a:xfrm>
          <a:prstGeom prst="rect">
            <a:avLst/>
          </a:prstGeom>
        </p:spPr>
        <p:txBody>
          <a:bodyPr lIns="91438" tIns="45719" rIns="91438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idx="15"/>
          </p:nvPr>
        </p:nvSpPr>
        <p:spPr>
          <a:xfrm>
            <a:off x="1206499" y="952499"/>
            <a:ext cx="14173200" cy="11468101"/>
          </a:xfrm>
          <a:prstGeom prst="rect">
            <a:avLst/>
          </a:prstGeom>
        </p:spPr>
        <p:txBody>
          <a:bodyPr lIns="91438" tIns="45719" rIns="91438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2387602" y="8953503"/>
            <a:ext cx="19621501" cy="6858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700" i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–Иван Арсентьев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2387602" y="6028036"/>
            <a:ext cx="19621501" cy="92333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r>
              <a:t>«Место ввода цитаты».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8" tIns="45719" rIns="91438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20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689103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799" tIns="50799" rIns="50799" bIns="50799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689103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799" tIns="50799" rIns="50799" bIns="50799" anchor="ctr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946269" y="13081000"/>
            <a:ext cx="478763" cy="471925"/>
          </a:xfrm>
          <a:prstGeom prst="rect">
            <a:avLst/>
          </a:prstGeom>
          <a:ln w="12700">
            <a:miter lim="400000"/>
          </a:ln>
        </p:spPr>
        <p:txBody>
          <a:bodyPr wrap="none" lIns="50799" tIns="50799" rIns="50799" bIns="50799">
            <a:spAutoFit/>
          </a:bodyPr>
          <a:lstStyle>
            <a:lvl1pPr>
              <a:defRPr sz="2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ransition spd="med"/>
  <p:txStyles>
    <p:titleStyle>
      <a:lvl1pPr marL="0" marR="0" indent="0" algn="ctr" defTabSz="8254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594" algn="ctr" defTabSz="8254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189" algn="ctr" defTabSz="8254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783" algn="ctr" defTabSz="8254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377" algn="ctr" defTabSz="8254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2971" algn="ctr" defTabSz="8254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566" algn="ctr" defTabSz="8254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160" algn="ctr" defTabSz="8254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754" algn="ctr" defTabSz="8254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634984" marR="0" indent="-634984" algn="l" defTabSz="825481" rtl="0" latinLnBrk="0">
        <a:lnSpc>
          <a:spcPct val="100000"/>
        </a:lnSpc>
        <a:spcBef>
          <a:spcPts val="5901"/>
        </a:spcBef>
        <a:spcAft>
          <a:spcPts val="0"/>
        </a:spcAft>
        <a:buClrTx/>
        <a:buSzPct val="75000"/>
        <a:buFontTx/>
        <a:buChar char="•"/>
        <a:tabLst/>
        <a:defRPr sz="53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1269968" marR="0" indent="-634984" algn="l" defTabSz="825481" rtl="0" latinLnBrk="0">
        <a:lnSpc>
          <a:spcPct val="100000"/>
        </a:lnSpc>
        <a:spcBef>
          <a:spcPts val="5901"/>
        </a:spcBef>
        <a:spcAft>
          <a:spcPts val="0"/>
        </a:spcAft>
        <a:buClrTx/>
        <a:buSzPct val="75000"/>
        <a:buFontTx/>
        <a:buChar char="•"/>
        <a:tabLst/>
        <a:defRPr sz="53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904952" marR="0" indent="-634984" algn="l" defTabSz="825481" rtl="0" latinLnBrk="0">
        <a:lnSpc>
          <a:spcPct val="100000"/>
        </a:lnSpc>
        <a:spcBef>
          <a:spcPts val="5901"/>
        </a:spcBef>
        <a:spcAft>
          <a:spcPts val="0"/>
        </a:spcAft>
        <a:buClrTx/>
        <a:buSzPct val="75000"/>
        <a:buFontTx/>
        <a:buChar char="•"/>
        <a:tabLst/>
        <a:defRPr sz="53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2539937" marR="0" indent="-634984" algn="l" defTabSz="825481" rtl="0" latinLnBrk="0">
        <a:lnSpc>
          <a:spcPct val="100000"/>
        </a:lnSpc>
        <a:spcBef>
          <a:spcPts val="5901"/>
        </a:spcBef>
        <a:spcAft>
          <a:spcPts val="0"/>
        </a:spcAft>
        <a:buClrTx/>
        <a:buSzPct val="75000"/>
        <a:buFontTx/>
        <a:buChar char="•"/>
        <a:tabLst/>
        <a:defRPr sz="53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3174921" marR="0" indent="-634984" algn="l" defTabSz="825481" rtl="0" latinLnBrk="0">
        <a:lnSpc>
          <a:spcPct val="100000"/>
        </a:lnSpc>
        <a:spcBef>
          <a:spcPts val="5901"/>
        </a:spcBef>
        <a:spcAft>
          <a:spcPts val="0"/>
        </a:spcAft>
        <a:buClrTx/>
        <a:buSzPct val="75000"/>
        <a:buFontTx/>
        <a:buChar char="•"/>
        <a:tabLst/>
        <a:defRPr sz="53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3809905" marR="0" indent="-634984" algn="l" defTabSz="825481" rtl="0" latinLnBrk="0">
        <a:lnSpc>
          <a:spcPct val="100000"/>
        </a:lnSpc>
        <a:spcBef>
          <a:spcPts val="5901"/>
        </a:spcBef>
        <a:spcAft>
          <a:spcPts val="0"/>
        </a:spcAft>
        <a:buClrTx/>
        <a:buSzPct val="75000"/>
        <a:buFontTx/>
        <a:buChar char="•"/>
        <a:tabLst/>
        <a:defRPr sz="53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4444889" marR="0" indent="-634984" algn="l" defTabSz="825481" rtl="0" latinLnBrk="0">
        <a:lnSpc>
          <a:spcPct val="100000"/>
        </a:lnSpc>
        <a:spcBef>
          <a:spcPts val="5901"/>
        </a:spcBef>
        <a:spcAft>
          <a:spcPts val="0"/>
        </a:spcAft>
        <a:buClrTx/>
        <a:buSzPct val="75000"/>
        <a:buFontTx/>
        <a:buChar char="•"/>
        <a:tabLst/>
        <a:defRPr sz="53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5079873" marR="0" indent="-634984" algn="l" defTabSz="825481" rtl="0" latinLnBrk="0">
        <a:lnSpc>
          <a:spcPct val="100000"/>
        </a:lnSpc>
        <a:spcBef>
          <a:spcPts val="5901"/>
        </a:spcBef>
        <a:spcAft>
          <a:spcPts val="0"/>
        </a:spcAft>
        <a:buClrTx/>
        <a:buSzPct val="75000"/>
        <a:buFontTx/>
        <a:buChar char="•"/>
        <a:tabLst/>
        <a:defRPr sz="53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5714857" marR="0" indent="-634984" algn="l" defTabSz="825481" rtl="0" latinLnBrk="0">
        <a:lnSpc>
          <a:spcPct val="100000"/>
        </a:lnSpc>
        <a:spcBef>
          <a:spcPts val="5901"/>
        </a:spcBef>
        <a:spcAft>
          <a:spcPts val="0"/>
        </a:spcAft>
        <a:buClrTx/>
        <a:buSzPct val="75000"/>
        <a:buFontTx/>
        <a:buChar char="•"/>
        <a:tabLst/>
        <a:defRPr sz="53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8254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594" algn="ctr" defTabSz="8254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189" algn="ctr" defTabSz="8254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783" algn="ctr" defTabSz="8254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377" algn="ctr" defTabSz="8254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2971" algn="ctr" defTabSz="8254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566" algn="ctr" defTabSz="8254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160" algn="ctr" defTabSz="8254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754" algn="ctr" defTabSz="8254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Квадраты_15%.png"/>
          <p:cNvPicPr>
            <a:picLocks noChangeAspect="1"/>
          </p:cNvPicPr>
          <p:nvPr/>
        </p:nvPicPr>
        <p:blipFill rotWithShape="1">
          <a:blip r:embed="rId3">
            <a:extLst/>
          </a:blip>
          <a:srcRect l="2090" t="6606" r="1990" b="17073"/>
          <a:stretch/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Shape 150"/>
          <p:cNvSpPr/>
          <p:nvPr/>
        </p:nvSpPr>
        <p:spPr>
          <a:xfrm>
            <a:off x="3803065" y="874430"/>
            <a:ext cx="16777864" cy="8720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799" tIns="50799" rIns="50799" bIns="50799">
            <a:spAutoFit/>
          </a:bodyPr>
          <a:lstStyle>
            <a:lvl1pPr>
              <a:defRPr sz="6000">
                <a:latin typeface="PT_Russia Text Bold"/>
                <a:ea typeface="PT_Russia Text Bold"/>
                <a:cs typeface="PT_Russia Text Bold"/>
                <a:sym typeface="PT_Russia Text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lang="ru-RU" sz="5000" b="1" dirty="0">
                <a:solidFill>
                  <a:schemeClr val="tx1"/>
                </a:solidFill>
              </a:rPr>
              <a:t>Доля </a:t>
            </a:r>
            <a:r>
              <a:rPr lang="ru-RU" sz="5000" b="1" dirty="0" smtClean="0">
                <a:solidFill>
                  <a:schemeClr val="tx1"/>
                </a:solidFill>
              </a:rPr>
              <a:t>торговли в </a:t>
            </a:r>
            <a:r>
              <a:rPr lang="ru-RU" sz="5000" b="1" dirty="0">
                <a:solidFill>
                  <a:schemeClr val="tx1"/>
                </a:solidFill>
              </a:rPr>
              <a:t>валовом региональном </a:t>
            </a:r>
            <a:r>
              <a:rPr lang="ru-RU" sz="5000" b="1" dirty="0" smtClean="0">
                <a:solidFill>
                  <a:schemeClr val="tx1"/>
                </a:solidFill>
              </a:rPr>
              <a:t>продукте</a:t>
            </a:r>
            <a:endParaRPr lang="ru-RU" sz="5000" b="1" dirty="0">
              <a:solidFill>
                <a:schemeClr val="tx1"/>
              </a:solidFill>
              <a:sym typeface="Helvetica Light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934559155"/>
              </p:ext>
            </p:extLst>
          </p:nvPr>
        </p:nvGraphicFramePr>
        <p:xfrm>
          <a:off x="1545392" y="4721308"/>
          <a:ext cx="5366815" cy="4440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75738325"/>
              </p:ext>
            </p:extLst>
          </p:nvPr>
        </p:nvGraphicFramePr>
        <p:xfrm>
          <a:off x="9382560" y="4619667"/>
          <a:ext cx="5366815" cy="4440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689291273"/>
              </p:ext>
            </p:extLst>
          </p:nvPr>
        </p:nvGraphicFramePr>
        <p:xfrm>
          <a:off x="16853565" y="4619667"/>
          <a:ext cx="5366815" cy="4440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157743" y="4391622"/>
            <a:ext cx="2486774" cy="7950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>
              <a:defRPr sz="1800">
                <a:solidFill>
                  <a:srgbClr val="000000"/>
                </a:solidFill>
              </a:defRPr>
            </a:pPr>
            <a:r>
              <a:rPr lang="ru-RU" sz="4500" b="1" dirty="0" smtClean="0">
                <a:solidFill>
                  <a:schemeClr val="tx1"/>
                </a:solidFill>
                <a:latin typeface="PT_Russia Text Bold"/>
                <a:ea typeface="PT_Russia Text Bold"/>
                <a:cs typeface="PT_Russia Text Bold"/>
                <a:sym typeface="PT_Russia Text Bold"/>
              </a:rPr>
              <a:t>18 </a:t>
            </a:r>
            <a:r>
              <a:rPr lang="ru-RU" sz="4500" b="1" dirty="0">
                <a:solidFill>
                  <a:schemeClr val="tx1"/>
                </a:solidFill>
                <a:latin typeface="PT_Russia Text Bold"/>
                <a:ea typeface="PT_Russia Text Bold"/>
                <a:cs typeface="PT_Russia Text Bold"/>
                <a:sym typeface="PT_Russia Text Bold"/>
              </a:rPr>
              <a:t>%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290207" y="4276717"/>
            <a:ext cx="2486774" cy="7950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>
              <a:defRPr sz="1800">
                <a:solidFill>
                  <a:srgbClr val="000000"/>
                </a:solidFill>
              </a:defRPr>
            </a:pPr>
            <a:r>
              <a:rPr lang="ru-RU" sz="4500" b="1" dirty="0" smtClean="0">
                <a:solidFill>
                  <a:schemeClr val="tx1"/>
                </a:solidFill>
                <a:latin typeface="PT_Russia Text Bold"/>
                <a:ea typeface="PT_Russia Text Bold"/>
                <a:cs typeface="PT_Russia Text Bold"/>
                <a:sym typeface="PT_Russia Text Bold"/>
              </a:rPr>
              <a:t>11,3 </a:t>
            </a:r>
            <a:r>
              <a:rPr lang="ru-RU" sz="4500" b="1" dirty="0">
                <a:solidFill>
                  <a:schemeClr val="tx1"/>
                </a:solidFill>
                <a:latin typeface="PT_Russia Text Bold"/>
                <a:ea typeface="PT_Russia Text Bold"/>
                <a:cs typeface="PT_Russia Text Bold"/>
                <a:sym typeface="PT_Russia Text Bold"/>
              </a:rPr>
              <a:t>%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752687" y="4276717"/>
            <a:ext cx="2486774" cy="7950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>
              <a:defRPr sz="1800">
                <a:solidFill>
                  <a:srgbClr val="000000"/>
                </a:solidFill>
              </a:defRPr>
            </a:pPr>
            <a:r>
              <a:rPr lang="ru-RU" sz="4500" b="1" dirty="0" smtClean="0">
                <a:solidFill>
                  <a:schemeClr val="tx1"/>
                </a:solidFill>
                <a:latin typeface="PT_Russia Text Bold"/>
                <a:ea typeface="PT_Russia Text Bold"/>
                <a:cs typeface="PT_Russia Text Bold"/>
                <a:sym typeface="PT_Russia Text Bold"/>
              </a:rPr>
              <a:t>16,4 </a:t>
            </a:r>
            <a:r>
              <a:rPr lang="ru-RU" sz="4500" b="1" dirty="0">
                <a:solidFill>
                  <a:schemeClr val="tx1"/>
                </a:solidFill>
                <a:latin typeface="PT_Russia Text Bold"/>
                <a:ea typeface="PT_Russia Text Bold"/>
                <a:cs typeface="PT_Russia Text Bold"/>
                <a:sym typeface="PT_Russia Text Bold"/>
              </a:rPr>
              <a:t>%</a:t>
            </a:r>
          </a:p>
        </p:txBody>
      </p:sp>
      <p:sp>
        <p:nvSpPr>
          <p:cNvPr id="12" name="Shape 142"/>
          <p:cNvSpPr/>
          <p:nvPr/>
        </p:nvSpPr>
        <p:spPr>
          <a:xfrm>
            <a:off x="3116297" y="3420697"/>
            <a:ext cx="2160653" cy="933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799" tIns="50799" rIns="50799" bIns="50799">
            <a:spAutoFit/>
          </a:bodyPr>
          <a:lstStyle/>
          <a:p>
            <a:pPr>
              <a:defRPr sz="7500">
                <a:latin typeface="PT_Russia Text Bold"/>
                <a:ea typeface="PT_Russia Text Bold"/>
                <a:cs typeface="PT_Russia Text Bold"/>
                <a:sym typeface="PT_Russia Text Bold"/>
              </a:defRPr>
            </a:pPr>
            <a:r>
              <a:rPr lang="ru-RU" sz="5400" b="1" dirty="0" smtClean="0"/>
              <a:t>РФ</a:t>
            </a:r>
            <a:endParaRPr sz="5400" b="1" dirty="0"/>
          </a:p>
        </p:txBody>
      </p:sp>
      <p:sp>
        <p:nvSpPr>
          <p:cNvPr id="13" name="Shape 142"/>
          <p:cNvSpPr/>
          <p:nvPr/>
        </p:nvSpPr>
        <p:spPr>
          <a:xfrm>
            <a:off x="10841727" y="3398617"/>
            <a:ext cx="2448480" cy="933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799" tIns="50799" rIns="50799" bIns="50799">
            <a:spAutoFit/>
          </a:bodyPr>
          <a:lstStyle/>
          <a:p>
            <a:pPr>
              <a:defRPr sz="7500">
                <a:latin typeface="PT_Russia Text Bold"/>
                <a:ea typeface="PT_Russia Text Bold"/>
                <a:cs typeface="PT_Russia Text Bold"/>
                <a:sym typeface="PT_Russia Text Bold"/>
              </a:defRPr>
            </a:pPr>
            <a:r>
              <a:rPr lang="ru-RU" sz="5400" b="1" dirty="0" smtClean="0"/>
              <a:t>СФО</a:t>
            </a:r>
            <a:endParaRPr sz="5400" b="1" dirty="0"/>
          </a:p>
        </p:txBody>
      </p:sp>
      <p:sp>
        <p:nvSpPr>
          <p:cNvPr id="14" name="Shape 142"/>
          <p:cNvSpPr/>
          <p:nvPr/>
        </p:nvSpPr>
        <p:spPr>
          <a:xfrm>
            <a:off x="18312732" y="3398616"/>
            <a:ext cx="2448480" cy="933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799" tIns="50799" rIns="50799" bIns="50799">
            <a:spAutoFit/>
          </a:bodyPr>
          <a:lstStyle/>
          <a:p>
            <a:pPr>
              <a:defRPr sz="7500">
                <a:latin typeface="PT_Russia Text Bold"/>
                <a:ea typeface="PT_Russia Text Bold"/>
                <a:cs typeface="PT_Russia Text Bold"/>
                <a:sym typeface="PT_Russia Text Bold"/>
              </a:defRPr>
            </a:pPr>
            <a:r>
              <a:rPr lang="ru-RU" sz="5400" b="1" dirty="0" smtClean="0"/>
              <a:t>НСО</a:t>
            </a:r>
            <a:endParaRPr sz="5400" b="1" dirty="0"/>
          </a:p>
        </p:txBody>
      </p:sp>
      <p:sp>
        <p:nvSpPr>
          <p:cNvPr id="15" name="Shape 132"/>
          <p:cNvSpPr/>
          <p:nvPr/>
        </p:nvSpPr>
        <p:spPr>
          <a:xfrm>
            <a:off x="4989788" y="10056023"/>
            <a:ext cx="14404421" cy="933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799" tIns="50799" rIns="50799" bIns="50799" anchor="ctr">
            <a:spAutoFit/>
          </a:bodyPr>
          <a:lstStyle/>
          <a:p>
            <a:pPr>
              <a:defRPr sz="4500">
                <a:latin typeface="PT_Russia Text"/>
                <a:ea typeface="PT_Russia Text"/>
                <a:cs typeface="PT_Russia Text"/>
                <a:sym typeface="PT_Russia Text"/>
              </a:defRPr>
            </a:pPr>
            <a:r>
              <a:rPr lang="ru-RU" sz="5400" dirty="0" smtClean="0">
                <a:latin typeface="PT_Russia Text Bold" panose="02000503000000020004"/>
              </a:rPr>
              <a:t>264</a:t>
            </a:r>
            <a:r>
              <a:rPr lang="ru-RU" sz="4500" dirty="0" smtClean="0">
                <a:latin typeface="PT_Russia Text Bold" panose="02000503000000020004"/>
              </a:rPr>
              <a:t> тысячи человек занято в</a:t>
            </a:r>
            <a:r>
              <a:rPr sz="4500" dirty="0" smtClean="0">
                <a:latin typeface="PT_Russia Text Bold" panose="02000503000000020004"/>
              </a:rPr>
              <a:t> </a:t>
            </a:r>
            <a:r>
              <a:rPr lang="ru-RU" sz="4500" dirty="0" smtClean="0">
                <a:latin typeface="PT_Russia Text Bold" panose="02000503000000020004"/>
              </a:rPr>
              <a:t>сфере торговли</a:t>
            </a:r>
            <a:endParaRPr sz="4500" dirty="0">
              <a:latin typeface="PT_Russia Text Bold" panose="02000503000000020004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35090" y="11492891"/>
            <a:ext cx="1871381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4500">
                <a:latin typeface="PT_Russia Text"/>
                <a:ea typeface="PT_Russia Text"/>
                <a:cs typeface="PT_Russia Text"/>
                <a:sym typeface="PT_Russia Text"/>
              </a:defRPr>
            </a:pPr>
            <a:r>
              <a:rPr lang="ru-RU" sz="4500" dirty="0">
                <a:latin typeface="PT_Russia Text Bold" panose="02000503000000020004"/>
              </a:rPr>
              <a:t>1 место в СФО и 8 место в </a:t>
            </a:r>
            <a:r>
              <a:rPr lang="ru-RU" sz="4500" dirty="0" smtClean="0">
                <a:latin typeface="PT_Russia Text Bold" panose="02000503000000020004"/>
              </a:rPr>
              <a:t>России по </a:t>
            </a:r>
            <a:r>
              <a:rPr lang="ru-RU" sz="4500" dirty="0">
                <a:latin typeface="PT_Russia Text Bold" panose="02000503000000020004"/>
              </a:rPr>
              <a:t>числу </a:t>
            </a:r>
            <a:r>
              <a:rPr lang="ru-RU" sz="4500" dirty="0" smtClean="0">
                <a:latin typeface="PT_Russia Text Bold" panose="02000503000000020004"/>
              </a:rPr>
              <a:t>занятых в сфере</a:t>
            </a:r>
            <a:endParaRPr lang="ru-RU" sz="4500" dirty="0">
              <a:latin typeface="PT_Russia Text Bold" panose="0200050300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75819680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Квадраты_15%.png"/>
          <p:cNvPicPr>
            <a:picLocks noChangeAspect="1"/>
          </p:cNvPicPr>
          <p:nvPr/>
        </p:nvPicPr>
        <p:blipFill rotWithShape="1">
          <a:blip r:embed="rId3">
            <a:extLst/>
          </a:blip>
          <a:srcRect l="2090" t="6606" r="1990" b="17073"/>
          <a:stretch/>
        </p:blipFill>
        <p:spPr>
          <a:xfrm>
            <a:off x="0" y="-10707"/>
            <a:ext cx="24384000" cy="13716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05438"/>
              </p:ext>
            </p:extLst>
          </p:nvPr>
        </p:nvGraphicFramePr>
        <p:xfrm>
          <a:off x="7269777" y="3354267"/>
          <a:ext cx="15769750" cy="80311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9467">
                  <a:extLst>
                    <a:ext uri="{9D8B030D-6E8A-4147-A177-3AD203B41FA5}">
                      <a16:colId xmlns:a16="http://schemas.microsoft.com/office/drawing/2014/main" xmlns="" val="1262941727"/>
                    </a:ext>
                  </a:extLst>
                </a:gridCol>
                <a:gridCol w="3060917">
                  <a:extLst>
                    <a:ext uri="{9D8B030D-6E8A-4147-A177-3AD203B41FA5}">
                      <a16:colId xmlns:a16="http://schemas.microsoft.com/office/drawing/2014/main" xmlns="" val="2485797154"/>
                    </a:ext>
                  </a:extLst>
                </a:gridCol>
                <a:gridCol w="3026486">
                  <a:extLst>
                    <a:ext uri="{9D8B030D-6E8A-4147-A177-3AD203B41FA5}">
                      <a16:colId xmlns:a16="http://schemas.microsoft.com/office/drawing/2014/main" xmlns="" val="4241764789"/>
                    </a:ext>
                  </a:extLst>
                </a:gridCol>
                <a:gridCol w="3026486">
                  <a:extLst>
                    <a:ext uri="{9D8B030D-6E8A-4147-A177-3AD203B41FA5}">
                      <a16:colId xmlns:a16="http://schemas.microsoft.com/office/drawing/2014/main" xmlns="" val="3648893853"/>
                    </a:ext>
                  </a:extLst>
                </a:gridCol>
                <a:gridCol w="3256394">
                  <a:extLst>
                    <a:ext uri="{9D8B030D-6E8A-4147-A177-3AD203B41FA5}">
                      <a16:colId xmlns:a16="http://schemas.microsoft.com/office/drawing/2014/main" xmlns="" val="3272536297"/>
                    </a:ext>
                  </a:extLst>
                </a:gridCol>
              </a:tblGrid>
              <a:tr h="1335267">
                <a:tc>
                  <a:txBody>
                    <a:bodyPr/>
                    <a:lstStyle/>
                    <a:p>
                      <a:endParaRPr lang="ru-RU" sz="3600" b="1" dirty="0">
                        <a:latin typeface="PT_Russia Text" panose="02000503000000020004" pitchFamily="2" charset="0"/>
                        <a:ea typeface="PT_Russia Text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3600" b="1" dirty="0" smtClean="0">
                          <a:latin typeface="PT_Russia Text" panose="02000503000000020004" pitchFamily="2" charset="0"/>
                          <a:ea typeface="PT_Russia Text" panose="02000503000000020004" pitchFamily="2" charset="0"/>
                        </a:rPr>
                        <a:t>2016 год</a:t>
                      </a:r>
                      <a:endParaRPr lang="ru-RU" sz="3600" b="1" dirty="0">
                        <a:latin typeface="PT_Russia Text" panose="02000503000000020004" pitchFamily="2" charset="0"/>
                        <a:ea typeface="PT_Russia Text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3600" b="1" dirty="0" smtClean="0">
                          <a:latin typeface="PT_Russia Text" panose="02000503000000020004" pitchFamily="2" charset="0"/>
                          <a:ea typeface="PT_Russia Text" panose="02000503000000020004" pitchFamily="2" charset="0"/>
                        </a:rPr>
                        <a:t>2017 год</a:t>
                      </a:r>
                      <a:endParaRPr lang="ru-RU" sz="3600" b="1" dirty="0">
                        <a:latin typeface="PT_Russia Text" panose="02000503000000020004" pitchFamily="2" charset="0"/>
                        <a:ea typeface="PT_Russia Text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3600" b="1" dirty="0" smtClean="0">
                          <a:latin typeface="PT_Russia Text" panose="02000503000000020004" pitchFamily="2" charset="0"/>
                          <a:ea typeface="PT_Russia Text" panose="02000503000000020004" pitchFamily="2" charset="0"/>
                        </a:rPr>
                        <a:t>2018 год</a:t>
                      </a:r>
                      <a:endParaRPr lang="ru-RU" sz="3600" b="1" dirty="0">
                        <a:latin typeface="PT_Russia Text" panose="02000503000000020004" pitchFamily="2" charset="0"/>
                        <a:ea typeface="PT_Russia Text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3600" b="1" dirty="0" smtClean="0">
                          <a:latin typeface="PT_Russia Text" panose="02000503000000020004" pitchFamily="2" charset="0"/>
                          <a:ea typeface="PT_Russia Text" panose="02000503000000020004" pitchFamily="2" charset="0"/>
                        </a:rPr>
                        <a:t>2019 год</a:t>
                      </a:r>
                      <a:endParaRPr lang="ru-RU" sz="3600" b="1" dirty="0">
                        <a:latin typeface="PT_Russia Text" panose="02000503000000020004" pitchFamily="2" charset="0"/>
                        <a:ea typeface="PT_Russia Text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707571601"/>
                  </a:ext>
                </a:extLst>
              </a:tr>
              <a:tr h="1612858">
                <a:tc>
                  <a:txBody>
                    <a:bodyPr/>
                    <a:lstStyle/>
                    <a:p>
                      <a:pPr marL="0" marR="0" lvl="0" indent="0" algn="ctr" defTabSz="8254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latin typeface="PT_Russia Text" panose="02000503000000020004" pitchFamily="2" charset="0"/>
                          <a:ea typeface="PT_Russia Text" panose="02000503000000020004" pitchFamily="2" charset="0"/>
                        </a:rPr>
                        <a:t>Рассмотрение обращений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3600" b="1" dirty="0" smtClean="0">
                          <a:latin typeface="PT_Russia Text" panose="02000503000000020004" pitchFamily="2" charset="0"/>
                          <a:ea typeface="PT_Russia Text" panose="02000503000000020004" pitchFamily="2" charset="0"/>
                        </a:rPr>
                        <a:t>108</a:t>
                      </a:r>
                      <a:endParaRPr lang="ru-RU" sz="3600" b="1" dirty="0">
                        <a:latin typeface="PT_Russia Text" panose="02000503000000020004" pitchFamily="2" charset="0"/>
                        <a:ea typeface="PT_Russia Text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3600" b="1" dirty="0" smtClean="0">
                          <a:latin typeface="PT_Russia Text" panose="02000503000000020004" pitchFamily="2" charset="0"/>
                          <a:ea typeface="PT_Russia Text" panose="02000503000000020004" pitchFamily="2" charset="0"/>
                        </a:rPr>
                        <a:t>106</a:t>
                      </a:r>
                      <a:endParaRPr lang="ru-RU" sz="3600" b="1" dirty="0">
                        <a:latin typeface="PT_Russia Text" panose="02000503000000020004" pitchFamily="2" charset="0"/>
                        <a:ea typeface="PT_Russia Text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3600" b="1" dirty="0" smtClean="0">
                          <a:latin typeface="PT_Russia Text" panose="02000503000000020004" pitchFamily="2" charset="0"/>
                          <a:ea typeface="PT_Russia Text" panose="02000503000000020004" pitchFamily="2" charset="0"/>
                        </a:rPr>
                        <a:t>104</a:t>
                      </a:r>
                      <a:endParaRPr lang="ru-RU" sz="3600" b="1" dirty="0">
                        <a:latin typeface="PT_Russia Text" panose="02000503000000020004" pitchFamily="2" charset="0"/>
                        <a:ea typeface="PT_Russia Text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3600" b="1" dirty="0" smtClean="0">
                          <a:latin typeface="PT_Russia Text" panose="02000503000000020004" pitchFamily="2" charset="0"/>
                          <a:ea typeface="PT_Russia Text" panose="02000503000000020004" pitchFamily="2" charset="0"/>
                        </a:rPr>
                        <a:t>163</a:t>
                      </a:r>
                      <a:endParaRPr lang="ru-RU" sz="3600" b="1" dirty="0">
                        <a:latin typeface="PT_Russia Text" panose="02000503000000020004" pitchFamily="2" charset="0"/>
                        <a:ea typeface="PT_Russia Text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60800791"/>
                  </a:ext>
                </a:extLst>
              </a:tr>
              <a:tr h="1694338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PT_Russia Text" panose="02000503000000020004" pitchFamily="2" charset="0"/>
                          <a:ea typeface="PT_Russia Text" panose="02000503000000020004" pitchFamily="2" charset="0"/>
                        </a:rPr>
                        <a:t>Количество</a:t>
                      </a:r>
                      <a:r>
                        <a:rPr lang="ru-RU" sz="2800" b="1" baseline="0" dirty="0" smtClean="0">
                          <a:latin typeface="PT_Russia Text" panose="02000503000000020004" pitchFamily="2" charset="0"/>
                          <a:ea typeface="PT_Russia Text" panose="02000503000000020004" pitchFamily="2" charset="0"/>
                        </a:rPr>
                        <a:t> постановлений </a:t>
                      </a:r>
                      <a:endParaRPr lang="ru-RU" sz="2800" b="1" dirty="0">
                        <a:latin typeface="PT_Russia Text" panose="02000503000000020004" pitchFamily="2" charset="0"/>
                        <a:ea typeface="PT_Russia Text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3600" b="1" dirty="0" smtClean="0">
                          <a:latin typeface="PT_Russia Text" panose="02000503000000020004" pitchFamily="2" charset="0"/>
                          <a:ea typeface="PT_Russia Text" panose="02000503000000020004" pitchFamily="2" charset="0"/>
                        </a:rPr>
                        <a:t>377 </a:t>
                      </a:r>
                      <a:endParaRPr lang="ru-RU" sz="3600" b="1" dirty="0">
                        <a:latin typeface="PT_Russia Text" panose="02000503000000020004" pitchFamily="2" charset="0"/>
                        <a:ea typeface="PT_Russia Text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3600" b="1" dirty="0" smtClean="0">
                          <a:latin typeface="PT_Russia Text" panose="02000503000000020004" pitchFamily="2" charset="0"/>
                          <a:ea typeface="PT_Russia Text" panose="02000503000000020004" pitchFamily="2" charset="0"/>
                        </a:rPr>
                        <a:t>298</a:t>
                      </a:r>
                      <a:endParaRPr lang="ru-RU" sz="3600" b="1" dirty="0">
                        <a:latin typeface="PT_Russia Text" panose="02000503000000020004" pitchFamily="2" charset="0"/>
                        <a:ea typeface="PT_Russia Text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3600" b="1" dirty="0" smtClean="0">
                          <a:latin typeface="PT_Russia Text" panose="02000503000000020004" pitchFamily="2" charset="0"/>
                          <a:ea typeface="PT_Russia Text" panose="02000503000000020004" pitchFamily="2" charset="0"/>
                        </a:rPr>
                        <a:t>315</a:t>
                      </a:r>
                      <a:endParaRPr lang="ru-RU" sz="3600" b="1" dirty="0">
                        <a:latin typeface="PT_Russia Text" panose="02000503000000020004" pitchFamily="2" charset="0"/>
                        <a:ea typeface="PT_Russia Text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3600" b="1" dirty="0" smtClean="0">
                          <a:latin typeface="PT_Russia Text" panose="02000503000000020004" pitchFamily="2" charset="0"/>
                          <a:ea typeface="PT_Russia Text" panose="02000503000000020004" pitchFamily="2" charset="0"/>
                        </a:rPr>
                        <a:t>311</a:t>
                      </a:r>
                      <a:endParaRPr lang="ru-RU" sz="3600" b="1" dirty="0">
                        <a:latin typeface="PT_Russia Text" panose="02000503000000020004" pitchFamily="2" charset="0"/>
                        <a:ea typeface="PT_Russia Text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213115809"/>
                  </a:ext>
                </a:extLst>
              </a:tr>
              <a:tr h="1694338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PT_Russia Text" panose="02000503000000020004" pitchFamily="2" charset="0"/>
                          <a:ea typeface="PT_Russia Text" panose="02000503000000020004" pitchFamily="2" charset="0"/>
                        </a:rPr>
                        <a:t>Сумма штрафов</a:t>
                      </a:r>
                      <a:endParaRPr lang="ru-RU" sz="2800" b="1" dirty="0">
                        <a:latin typeface="PT_Russia Text" panose="02000503000000020004" pitchFamily="2" charset="0"/>
                        <a:ea typeface="PT_Russia Text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3600" b="1" dirty="0" smtClean="0">
                          <a:latin typeface="PT_Russia Text" panose="02000503000000020004" pitchFamily="2" charset="0"/>
                          <a:ea typeface="PT_Russia Text" panose="02000503000000020004" pitchFamily="2" charset="0"/>
                        </a:rPr>
                        <a:t>5 025 000</a:t>
                      </a:r>
                      <a:endParaRPr lang="ru-RU" sz="3600" b="1" dirty="0">
                        <a:latin typeface="PT_Russia Text" panose="02000503000000020004" pitchFamily="2" charset="0"/>
                        <a:ea typeface="PT_Russia Text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3600" b="1" dirty="0" smtClean="0">
                          <a:latin typeface="PT_Russia Text" panose="02000503000000020004" pitchFamily="2" charset="0"/>
                          <a:ea typeface="PT_Russia Text" panose="02000503000000020004" pitchFamily="2" charset="0"/>
                        </a:rPr>
                        <a:t>2 065 000</a:t>
                      </a:r>
                      <a:endParaRPr lang="ru-RU" sz="3600" b="1" dirty="0">
                        <a:latin typeface="PT_Russia Text" panose="02000503000000020004" pitchFamily="2" charset="0"/>
                        <a:ea typeface="PT_Russia Text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3600" b="1" dirty="0" smtClean="0">
                          <a:latin typeface="PT_Russia Text" panose="02000503000000020004" pitchFamily="2" charset="0"/>
                          <a:ea typeface="PT_Russia Text" panose="02000503000000020004" pitchFamily="2" charset="0"/>
                        </a:rPr>
                        <a:t>3 200 000</a:t>
                      </a:r>
                      <a:endParaRPr lang="ru-RU" sz="3600" b="1" dirty="0">
                        <a:latin typeface="PT_Russia Text" panose="02000503000000020004" pitchFamily="2" charset="0"/>
                        <a:ea typeface="PT_Russia Text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54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3600" b="1" dirty="0" smtClean="0">
                          <a:latin typeface="PT_Russia Text" panose="02000503000000020004" pitchFamily="2" charset="0"/>
                          <a:ea typeface="PT_Russia Text" panose="02000503000000020004" pitchFamily="2" charset="0"/>
                        </a:rPr>
                        <a:t>2 985 000</a:t>
                      </a:r>
                      <a:endParaRPr lang="ru-RU" sz="3600" b="1" dirty="0">
                        <a:latin typeface="PT_Russia Text" panose="02000503000000020004" pitchFamily="2" charset="0"/>
                        <a:ea typeface="PT_Russia Text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471843849"/>
                  </a:ext>
                </a:extLst>
              </a:tr>
              <a:tr h="1694338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PT_Russia Text" panose="02000503000000020004" pitchFamily="2" charset="0"/>
                          <a:ea typeface="PT_Russia Text" panose="02000503000000020004" pitchFamily="2" charset="0"/>
                        </a:rPr>
                        <a:t>Количество внеплановых выездных проверок</a:t>
                      </a:r>
                      <a:endParaRPr lang="ru-RU" sz="2800" b="1" dirty="0">
                        <a:latin typeface="PT_Russia Text" panose="02000503000000020004" pitchFamily="2" charset="0"/>
                        <a:ea typeface="PT_Russia Text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3600" b="1" dirty="0" smtClean="0">
                          <a:latin typeface="PT_Russia Text" panose="02000503000000020004" pitchFamily="2" charset="0"/>
                          <a:ea typeface="PT_Russia Text" panose="02000503000000020004" pitchFamily="2" charset="0"/>
                        </a:rPr>
                        <a:t>12</a:t>
                      </a:r>
                      <a:endParaRPr lang="ru-RU" sz="3600" b="1" dirty="0">
                        <a:latin typeface="PT_Russia Text" panose="02000503000000020004" pitchFamily="2" charset="0"/>
                        <a:ea typeface="PT_Russia Text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3600" b="1" dirty="0" smtClean="0">
                          <a:latin typeface="PT_Russia Text" panose="02000503000000020004" pitchFamily="2" charset="0"/>
                          <a:ea typeface="PT_Russia Text" panose="02000503000000020004" pitchFamily="2" charset="0"/>
                        </a:rPr>
                        <a:t>9</a:t>
                      </a:r>
                      <a:endParaRPr lang="ru-RU" sz="3600" b="1" dirty="0">
                        <a:latin typeface="PT_Russia Text" panose="02000503000000020004" pitchFamily="2" charset="0"/>
                        <a:ea typeface="PT_Russia Text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3600" b="1" dirty="0" smtClean="0">
                          <a:latin typeface="PT_Russia Text" panose="02000503000000020004" pitchFamily="2" charset="0"/>
                          <a:ea typeface="PT_Russia Text" panose="02000503000000020004" pitchFamily="2" charset="0"/>
                        </a:rPr>
                        <a:t>7</a:t>
                      </a:r>
                      <a:endParaRPr lang="ru-RU" sz="3600" b="1" dirty="0">
                        <a:latin typeface="PT_Russia Text" panose="02000503000000020004" pitchFamily="2" charset="0"/>
                        <a:ea typeface="PT_Russia Text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3600" b="1" dirty="0" smtClean="0">
                          <a:latin typeface="PT_Russia Text" panose="02000503000000020004" pitchFamily="2" charset="0"/>
                          <a:ea typeface="PT_Russia Text" panose="02000503000000020004" pitchFamily="2" charset="0"/>
                        </a:rPr>
                        <a:t>11</a:t>
                      </a:r>
                      <a:endParaRPr lang="ru-RU" sz="3600" b="1" dirty="0">
                        <a:latin typeface="PT_Russia Text" panose="02000503000000020004" pitchFamily="2" charset="0"/>
                        <a:ea typeface="PT_Russia Text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3710145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401863" y="3478480"/>
            <a:ext cx="4523442" cy="330346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825500"/>
            <a:r>
              <a:rPr lang="ru-RU" sz="8800" b="1" dirty="0" smtClean="0">
                <a:latin typeface="PT_Russia Text" panose="02000503000000020004" pitchFamily="2" charset="0"/>
                <a:ea typeface="PT_Russia Text" panose="02000503000000020004" pitchFamily="2" charset="0"/>
              </a:rPr>
              <a:t>1517</a:t>
            </a:r>
            <a:r>
              <a:rPr lang="ru-RU" sz="3600" dirty="0" smtClean="0">
                <a:latin typeface="PT_Russia Text" panose="02000503000000020004" pitchFamily="2" charset="0"/>
                <a:ea typeface="PT_Russia Text" panose="02000503000000020004" pitchFamily="2" charset="0"/>
              </a:rPr>
              <a:t> </a:t>
            </a:r>
          </a:p>
          <a:p>
            <a:pPr defTabSz="825500"/>
            <a:r>
              <a:rPr lang="ru-RU" sz="2800" b="1" dirty="0" smtClean="0">
                <a:latin typeface="PT_Russia Text" panose="02000503000000020004" pitchFamily="2" charset="0"/>
                <a:ea typeface="PT_Russia Text" panose="02000503000000020004" pitchFamily="2" charset="0"/>
              </a:rPr>
              <a:t>бутылок  изъято </a:t>
            </a:r>
          </a:p>
          <a:p>
            <a:pPr defTabSz="825500"/>
            <a:r>
              <a:rPr lang="ru-RU" sz="2800" b="1" dirty="0" smtClean="0">
                <a:latin typeface="PT_Russia Text" panose="02000503000000020004" pitchFamily="2" charset="0"/>
                <a:ea typeface="PT_Russia Text" panose="02000503000000020004" pitchFamily="2" charset="0"/>
              </a:rPr>
              <a:t>общим объемом</a:t>
            </a:r>
          </a:p>
          <a:p>
            <a:pPr defTabSz="825500"/>
            <a:r>
              <a:rPr lang="ru-RU" sz="2800" b="1" dirty="0" smtClean="0">
                <a:latin typeface="PT_Russia Text" panose="02000503000000020004" pitchFamily="2" charset="0"/>
                <a:ea typeface="PT_Russia Text" panose="02000503000000020004" pitchFamily="2" charset="0"/>
              </a:rPr>
              <a:t>865,6 литров</a:t>
            </a:r>
            <a:endParaRPr lang="ru-RU" sz="2800" b="1" dirty="0">
              <a:latin typeface="PT_Russia Text" panose="02000503000000020004" pitchFamily="2" charset="0"/>
              <a:ea typeface="PT_Russia Text" panose="02000503000000020004" pitchFamily="2" charset="0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PT_Russia Text" panose="02000503000000020004" pitchFamily="2" charset="0"/>
              <a:ea typeface="PT_Russia Text" panose="02000503000000020004" pitchFamily="2" charset="0"/>
              <a:sym typeface="Helvetica Ligh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01863" y="8049063"/>
            <a:ext cx="4523442" cy="416524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825500"/>
            <a:r>
              <a:rPr lang="ru-RU" sz="8800" b="1" dirty="0" smtClean="0">
                <a:latin typeface="PT_Russia Text" panose="02000503000000020004" pitchFamily="2" charset="0"/>
                <a:ea typeface="PT_Russia Text" panose="02000503000000020004" pitchFamily="2" charset="0"/>
              </a:rPr>
              <a:t>6</a:t>
            </a:r>
            <a:r>
              <a:rPr lang="ru-RU" sz="3600" dirty="0" smtClean="0">
                <a:latin typeface="PT_Russia Text" panose="02000503000000020004" pitchFamily="2" charset="0"/>
                <a:ea typeface="PT_Russia Text" panose="02000503000000020004" pitchFamily="2" charset="0"/>
              </a:rPr>
              <a:t> </a:t>
            </a:r>
          </a:p>
          <a:p>
            <a:pPr defTabSz="825500"/>
            <a:r>
              <a:rPr lang="ru-RU" sz="2800" b="1" dirty="0" smtClean="0">
                <a:latin typeface="PT_Russia Text" panose="02000503000000020004" pitchFamily="2" charset="0"/>
                <a:ea typeface="PT_Russia Text" panose="02000503000000020004" pitchFamily="2" charset="0"/>
              </a:rPr>
              <a:t>лицензий на розничную продажу алкогольной продукции</a:t>
            </a:r>
          </a:p>
          <a:p>
            <a:pPr defTabSz="825500"/>
            <a:r>
              <a:rPr lang="ru-RU" sz="2800" b="1" dirty="0" smtClean="0">
                <a:latin typeface="PT_Russia Text" panose="02000503000000020004" pitchFamily="2" charset="0"/>
                <a:ea typeface="PT_Russia Text" panose="02000503000000020004" pitchFamily="2" charset="0"/>
              </a:rPr>
              <a:t>аннулировано</a:t>
            </a:r>
            <a:r>
              <a:rPr lang="ru-RU" sz="2400" b="1" dirty="0" smtClean="0">
                <a:latin typeface="PT_Russia Text" panose="02000503000000020004" pitchFamily="2" charset="0"/>
                <a:ea typeface="PT_Russia Text" panose="02000503000000020004" pitchFamily="2" charset="0"/>
              </a:rPr>
              <a:t> </a:t>
            </a:r>
            <a:endParaRPr lang="ru-RU" sz="2400" b="1" dirty="0">
              <a:latin typeface="PT_Russia Text" panose="02000503000000020004" pitchFamily="2" charset="0"/>
              <a:ea typeface="PT_Russia Text" panose="02000503000000020004" pitchFamily="2" charset="0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PT_Russia Text" panose="02000503000000020004" pitchFamily="2" charset="0"/>
              <a:ea typeface="PT_Russia Text" panose="02000503000000020004" pitchFamily="2" charset="0"/>
              <a:sym typeface="Helvetica Light"/>
            </a:endParaRPr>
          </a:p>
        </p:txBody>
      </p:sp>
      <p:sp>
        <p:nvSpPr>
          <p:cNvPr id="10" name="Shape 150"/>
          <p:cNvSpPr/>
          <p:nvPr/>
        </p:nvSpPr>
        <p:spPr>
          <a:xfrm>
            <a:off x="2650940" y="830526"/>
            <a:ext cx="19082120" cy="8412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799" tIns="50799" rIns="50799" bIns="50799">
            <a:spAutoFit/>
          </a:bodyPr>
          <a:lstStyle>
            <a:lvl1pPr>
              <a:defRPr sz="6000">
                <a:latin typeface="PT_Russia Text Bold"/>
                <a:ea typeface="PT_Russia Text Bold"/>
                <a:cs typeface="PT_Russia Text Bold"/>
                <a:sym typeface="PT_Russia Text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lang="ru-RU" sz="4800" b="1" dirty="0">
                <a:solidFill>
                  <a:schemeClr val="tx1"/>
                </a:solidFill>
                <a:sym typeface="Helvetica Light"/>
              </a:rPr>
              <a:t>Итоги работы управления лицензирования за 2019 </a:t>
            </a:r>
            <a:r>
              <a:rPr lang="ru-RU" sz="4800" b="1" dirty="0" smtClean="0">
                <a:solidFill>
                  <a:schemeClr val="tx1"/>
                </a:solidFill>
                <a:sym typeface="Helvetica Light"/>
              </a:rPr>
              <a:t>год</a:t>
            </a:r>
            <a:endParaRPr lang="ru-RU" sz="4800" b="1" dirty="0">
              <a:solidFill>
                <a:schemeClr val="tx1"/>
              </a:solidFill>
              <a:sym typeface="Helvetica Light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508445" y="2812951"/>
            <a:ext cx="4310278" cy="4170542"/>
          </a:xfrm>
          <a:prstGeom prst="ellipse">
            <a:avLst/>
          </a:prstGeom>
          <a:noFill/>
          <a:ln w="762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508445" y="8020246"/>
            <a:ext cx="4310278" cy="4170542"/>
          </a:xfrm>
          <a:prstGeom prst="ellipse">
            <a:avLst/>
          </a:prstGeom>
          <a:noFill/>
          <a:ln w="762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6214062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Квадраты_15%.png"/>
          <p:cNvPicPr>
            <a:picLocks noChangeAspect="1"/>
          </p:cNvPicPr>
          <p:nvPr/>
        </p:nvPicPr>
        <p:blipFill rotWithShape="1">
          <a:blip r:embed="rId3">
            <a:extLst/>
          </a:blip>
          <a:srcRect l="2090" t="6606" r="1990" b="17073"/>
          <a:stretch/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7" name="Shape 137"/>
          <p:cNvSpPr/>
          <p:nvPr/>
        </p:nvSpPr>
        <p:spPr>
          <a:xfrm>
            <a:off x="3849600" y="688154"/>
            <a:ext cx="16349816" cy="8412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799" tIns="50799" rIns="50799" bIns="50799">
            <a:spAutoFit/>
          </a:bodyPr>
          <a:lstStyle>
            <a:lvl1pPr>
              <a:defRPr>
                <a:latin typeface="PT_Russia Text Bold"/>
                <a:ea typeface="PT_Russia Text Bold"/>
                <a:cs typeface="PT_Russia Text Bold"/>
                <a:sym typeface="PT_Russia Text Bold"/>
              </a:defRPr>
            </a:lvl1pPr>
          </a:lstStyle>
          <a:p>
            <a:r>
              <a:rPr lang="ru-RU" sz="4800" b="1" dirty="0" smtClean="0"/>
              <a:t>Задачи отрасли торговли</a:t>
            </a:r>
            <a:endParaRPr sz="4800" b="1" dirty="0"/>
          </a:p>
        </p:txBody>
      </p:sp>
      <p:sp>
        <p:nvSpPr>
          <p:cNvPr id="142" name="Shape 142"/>
          <p:cNvSpPr/>
          <p:nvPr/>
        </p:nvSpPr>
        <p:spPr>
          <a:xfrm>
            <a:off x="5667612" y="3660635"/>
            <a:ext cx="5328914" cy="22570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799" tIns="50799" rIns="50799" bIns="50799">
            <a:spAutoFit/>
          </a:bodyPr>
          <a:lstStyle/>
          <a:p>
            <a:pPr>
              <a:defRPr sz="7500">
                <a:latin typeface="PT_Russia Text Bold"/>
                <a:ea typeface="PT_Russia Text Bold"/>
                <a:cs typeface="PT_Russia Text Bold"/>
                <a:sym typeface="PT_Russia Text Bold"/>
              </a:defRPr>
            </a:pPr>
            <a:r>
              <a:rPr lang="ru-RU" sz="3500" dirty="0" smtClean="0">
                <a:latin typeface="PT_Russia Text" panose="02000503000000020004" pitchFamily="2" charset="0"/>
                <a:ea typeface="PT_Russia Text" panose="02000503000000020004" pitchFamily="2" charset="0"/>
                <a:cs typeface="PT_Russia Text Bold"/>
              </a:rPr>
              <a:t>Увеличение </a:t>
            </a:r>
          </a:p>
          <a:p>
            <a:pPr>
              <a:defRPr sz="7500">
                <a:latin typeface="PT_Russia Text Bold"/>
                <a:ea typeface="PT_Russia Text Bold"/>
                <a:cs typeface="PT_Russia Text Bold"/>
                <a:sym typeface="PT_Russia Text Bold"/>
              </a:defRPr>
            </a:pPr>
            <a:r>
              <a:rPr lang="ru-RU" sz="3500" dirty="0" smtClean="0">
                <a:latin typeface="PT_Russia Text" panose="02000503000000020004" pitchFamily="2" charset="0"/>
                <a:ea typeface="PT_Russia Text" panose="02000503000000020004" pitchFamily="2" charset="0"/>
                <a:cs typeface="PT_Russia Text Bold"/>
              </a:rPr>
              <a:t>доли местных товаропроизводителей </a:t>
            </a:r>
          </a:p>
          <a:p>
            <a:pPr>
              <a:defRPr sz="7500">
                <a:latin typeface="PT_Russia Text Bold"/>
                <a:ea typeface="PT_Russia Text Bold"/>
                <a:cs typeface="PT_Russia Text Bold"/>
                <a:sym typeface="PT_Russia Text Bold"/>
              </a:defRPr>
            </a:pPr>
            <a:r>
              <a:rPr lang="ru-RU" sz="3500" dirty="0" smtClean="0">
                <a:latin typeface="PT_Russia Text" panose="02000503000000020004" pitchFamily="2" charset="0"/>
                <a:ea typeface="PT_Russia Text" panose="02000503000000020004" pitchFamily="2" charset="0"/>
                <a:cs typeface="PT_Russia Text Bold"/>
              </a:rPr>
              <a:t>в торговле</a:t>
            </a:r>
            <a:endParaRPr sz="3500" dirty="0">
              <a:latin typeface="PT_Russia Text" panose="02000503000000020004" pitchFamily="2" charset="0"/>
              <a:ea typeface="PT_Russia Text" panose="02000503000000020004" pitchFamily="2" charset="0"/>
              <a:cs typeface="PT_Russia Text Bold"/>
            </a:endParaRPr>
          </a:p>
        </p:txBody>
      </p:sp>
      <p:sp>
        <p:nvSpPr>
          <p:cNvPr id="143" name="Shape 143"/>
          <p:cNvSpPr/>
          <p:nvPr/>
        </p:nvSpPr>
        <p:spPr>
          <a:xfrm>
            <a:off x="1891555" y="8939293"/>
            <a:ext cx="5029885" cy="17184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799" tIns="50799" rIns="50799" bIns="50799">
            <a:spAutoFit/>
          </a:bodyPr>
          <a:lstStyle/>
          <a:p>
            <a:pPr>
              <a:defRPr sz="7500">
                <a:latin typeface="PT_Russia Text Bold"/>
                <a:ea typeface="PT_Russia Text Bold"/>
                <a:cs typeface="PT_Russia Text Bold"/>
                <a:sym typeface="PT_Russia Text Bold"/>
              </a:defRPr>
            </a:pPr>
            <a:r>
              <a:rPr lang="ru-RU" sz="3500" dirty="0" smtClean="0">
                <a:latin typeface="PT_Russia Text" panose="02000503000000020004" pitchFamily="2" charset="0"/>
                <a:ea typeface="PT_Russia Text" panose="02000503000000020004" pitchFamily="2" charset="0"/>
              </a:rPr>
              <a:t>Сохранение</a:t>
            </a:r>
            <a:br>
              <a:rPr lang="ru-RU" sz="3500" dirty="0" smtClean="0">
                <a:latin typeface="PT_Russia Text" panose="02000503000000020004" pitchFamily="2" charset="0"/>
                <a:ea typeface="PT_Russia Text" panose="02000503000000020004" pitchFamily="2" charset="0"/>
              </a:rPr>
            </a:br>
            <a:r>
              <a:rPr lang="ru-RU" sz="3500" dirty="0" smtClean="0">
                <a:latin typeface="PT_Russia Text" panose="02000503000000020004" pitchFamily="2" charset="0"/>
                <a:ea typeface="PT_Russia Text" panose="02000503000000020004" pitchFamily="2" charset="0"/>
              </a:rPr>
              <a:t>торговли в сельской местности</a:t>
            </a:r>
            <a:endParaRPr sz="3500" dirty="0">
              <a:latin typeface="PT_Russia Text" panose="02000503000000020004" pitchFamily="2" charset="0"/>
              <a:ea typeface="PT_Russia Text" panose="02000503000000020004" pitchFamily="2" charset="0"/>
            </a:endParaRPr>
          </a:p>
        </p:txBody>
      </p:sp>
      <p:sp>
        <p:nvSpPr>
          <p:cNvPr id="15" name="Shape 143"/>
          <p:cNvSpPr/>
          <p:nvPr/>
        </p:nvSpPr>
        <p:spPr>
          <a:xfrm>
            <a:off x="13717119" y="3647093"/>
            <a:ext cx="4854183" cy="22570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799" tIns="50799" rIns="50799" bIns="50799">
            <a:spAutoFit/>
          </a:bodyPr>
          <a:lstStyle/>
          <a:p>
            <a:pPr>
              <a:defRPr sz="7500">
                <a:latin typeface="PT_Russia Text Bold"/>
                <a:ea typeface="PT_Russia Text Bold"/>
                <a:cs typeface="PT_Russia Text Bold"/>
                <a:sym typeface="PT_Russia Text Bold"/>
              </a:defRPr>
            </a:pPr>
            <a:r>
              <a:rPr lang="ru-RU" sz="3500" dirty="0" smtClean="0">
                <a:latin typeface="PT_Russia Text" panose="02000503000000020004" pitchFamily="2" charset="0"/>
                <a:ea typeface="PT_Russia Text" panose="02000503000000020004" pitchFamily="2" charset="0"/>
              </a:rPr>
              <a:t>Развитие </a:t>
            </a:r>
            <a:r>
              <a:rPr lang="ru-RU" sz="3500" dirty="0" err="1" smtClean="0">
                <a:latin typeface="PT_Russia Text" panose="02000503000000020004" pitchFamily="2" charset="0"/>
                <a:ea typeface="PT_Russia Text" panose="02000503000000020004" pitchFamily="2" charset="0"/>
              </a:rPr>
              <a:t>многоформатной</a:t>
            </a:r>
            <a:r>
              <a:rPr lang="ru-RU" sz="3500" dirty="0" smtClean="0">
                <a:latin typeface="PT_Russia Text" panose="02000503000000020004" pitchFamily="2" charset="0"/>
                <a:ea typeface="PT_Russia Text" panose="02000503000000020004" pitchFamily="2" charset="0"/>
              </a:rPr>
              <a:t> торговли</a:t>
            </a:r>
          </a:p>
          <a:p>
            <a:pPr>
              <a:defRPr sz="7500">
                <a:latin typeface="PT_Russia Text Bold"/>
                <a:ea typeface="PT_Russia Text Bold"/>
                <a:cs typeface="PT_Russia Text Bold"/>
                <a:sym typeface="PT_Russia Text Bold"/>
              </a:defRPr>
            </a:pPr>
            <a:r>
              <a:rPr lang="ru-RU" sz="3500" dirty="0" smtClean="0">
                <a:latin typeface="PT_Russia Text" panose="02000503000000020004" pitchFamily="2" charset="0"/>
                <a:ea typeface="PT_Russia Text" panose="02000503000000020004" pitchFamily="2" charset="0"/>
              </a:rPr>
              <a:t>(НТО, ярмарки и т.д.)</a:t>
            </a:r>
            <a:endParaRPr sz="3500" dirty="0">
              <a:latin typeface="PT_Russia Text" panose="02000503000000020004" pitchFamily="2" charset="0"/>
              <a:ea typeface="PT_Russia Text" panose="02000503000000020004" pitchFamily="2" charset="0"/>
            </a:endParaRPr>
          </a:p>
        </p:txBody>
      </p:sp>
      <p:sp>
        <p:nvSpPr>
          <p:cNvPr id="145" name="Shape 145"/>
          <p:cNvSpPr/>
          <p:nvPr/>
        </p:nvSpPr>
        <p:spPr>
          <a:xfrm>
            <a:off x="9521817" y="7729109"/>
            <a:ext cx="5398773" cy="441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799" tIns="50799" rIns="50799" bIns="50799">
            <a:spAutoFit/>
          </a:bodyPr>
          <a:lstStyle/>
          <a:p>
            <a:pPr>
              <a:defRPr sz="7500">
                <a:latin typeface="PT_Russia Text Bold"/>
                <a:ea typeface="PT_Russia Text Bold"/>
                <a:cs typeface="PT_Russia Text Bold"/>
                <a:sym typeface="PT_Russia Text Bold"/>
              </a:defRPr>
            </a:pPr>
            <a:r>
              <a:rPr lang="ru-RU" sz="3500" dirty="0" smtClean="0">
                <a:latin typeface="PT_Russia Text" panose="02000503000000020004" pitchFamily="2" charset="0"/>
                <a:ea typeface="PT_Russia Text" panose="02000503000000020004" pitchFamily="2" charset="0"/>
              </a:rPr>
              <a:t>Формирование гостеприимной </a:t>
            </a:r>
            <a:br>
              <a:rPr lang="ru-RU" sz="3500" dirty="0" smtClean="0">
                <a:latin typeface="PT_Russia Text" panose="02000503000000020004" pitchFamily="2" charset="0"/>
                <a:ea typeface="PT_Russia Text" panose="02000503000000020004" pitchFamily="2" charset="0"/>
              </a:rPr>
            </a:br>
            <a:r>
              <a:rPr lang="ru-RU" sz="3500" dirty="0" smtClean="0">
                <a:latin typeface="PT_Russia Text" panose="02000503000000020004" pitchFamily="2" charset="0"/>
                <a:ea typeface="PT_Russia Text" panose="02000503000000020004" pitchFamily="2" charset="0"/>
              </a:rPr>
              <a:t>среды в сфере потребительского рынка в преддверии крупных международных мероприятий</a:t>
            </a:r>
          </a:p>
        </p:txBody>
      </p:sp>
      <p:sp>
        <p:nvSpPr>
          <p:cNvPr id="144" name="Shape 144"/>
          <p:cNvSpPr/>
          <p:nvPr/>
        </p:nvSpPr>
        <p:spPr>
          <a:xfrm>
            <a:off x="16959623" y="7967573"/>
            <a:ext cx="6257167" cy="38728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799" tIns="50799" rIns="50799" bIns="50799">
            <a:spAutoFit/>
          </a:bodyPr>
          <a:lstStyle/>
          <a:p>
            <a:pPr>
              <a:defRPr sz="7500">
                <a:latin typeface="PT_Russia Text Bold"/>
                <a:ea typeface="PT_Russia Text Bold"/>
                <a:cs typeface="PT_Russia Text Bold"/>
                <a:sym typeface="PT_Russia Text Bold"/>
              </a:defRPr>
            </a:pPr>
            <a:r>
              <a:rPr lang="ru-RU" sz="3500" dirty="0" smtClean="0">
                <a:latin typeface="PT_Russia Text" panose="02000503000000020004" pitchFamily="2" charset="0"/>
                <a:ea typeface="PT_Russia Text" panose="02000503000000020004" pitchFamily="2" charset="0"/>
              </a:rPr>
              <a:t>Содействие </a:t>
            </a:r>
          </a:p>
          <a:p>
            <a:pPr>
              <a:defRPr sz="7500">
                <a:latin typeface="PT_Russia Text Bold"/>
                <a:ea typeface="PT_Russia Text Bold"/>
                <a:cs typeface="PT_Russia Text Bold"/>
                <a:sym typeface="PT_Russia Text Bold"/>
              </a:defRPr>
            </a:pPr>
            <a:r>
              <a:rPr lang="ru-RU" sz="3500" dirty="0" smtClean="0">
                <a:latin typeface="PT_Russia Text" panose="02000503000000020004" pitchFamily="2" charset="0"/>
                <a:ea typeface="PT_Russia Text" panose="02000503000000020004" pitchFamily="2" charset="0"/>
              </a:rPr>
              <a:t>в выявлении </a:t>
            </a:r>
            <a:br>
              <a:rPr lang="ru-RU" sz="3500" dirty="0" smtClean="0">
                <a:latin typeface="PT_Russia Text" panose="02000503000000020004" pitchFamily="2" charset="0"/>
                <a:ea typeface="PT_Russia Text" panose="02000503000000020004" pitchFamily="2" charset="0"/>
              </a:rPr>
            </a:br>
            <a:r>
              <a:rPr lang="ru-RU" sz="3500" dirty="0" smtClean="0">
                <a:latin typeface="PT_Russia Text" panose="02000503000000020004" pitchFamily="2" charset="0"/>
                <a:ea typeface="PT_Russia Text" panose="02000503000000020004" pitchFamily="2" charset="0"/>
              </a:rPr>
              <a:t>контрафактной продукции</a:t>
            </a:r>
          </a:p>
          <a:p>
            <a:pPr>
              <a:defRPr sz="7500">
                <a:latin typeface="PT_Russia Text Bold"/>
                <a:ea typeface="PT_Russia Text Bold"/>
                <a:cs typeface="PT_Russia Text Bold"/>
                <a:sym typeface="PT_Russia Text Bold"/>
              </a:defRPr>
            </a:pPr>
            <a:r>
              <a:rPr lang="ru-RU" sz="3500" dirty="0" smtClean="0">
                <a:latin typeface="PT_Russia Text" panose="02000503000000020004" pitchFamily="2" charset="0"/>
                <a:ea typeface="PT_Russia Text" panose="02000503000000020004" pitchFamily="2" charset="0"/>
              </a:rPr>
              <a:t> и противодействие </a:t>
            </a:r>
          </a:p>
          <a:p>
            <a:pPr>
              <a:defRPr sz="7500">
                <a:latin typeface="PT_Russia Text Bold"/>
                <a:ea typeface="PT_Russia Text Bold"/>
                <a:cs typeface="PT_Russia Text Bold"/>
                <a:sym typeface="PT_Russia Text Bold"/>
              </a:defRPr>
            </a:pPr>
            <a:r>
              <a:rPr lang="ru-RU" sz="3500" dirty="0" smtClean="0">
                <a:latin typeface="PT_Russia Text" panose="02000503000000020004" pitchFamily="2" charset="0"/>
                <a:ea typeface="PT_Russia Text" panose="02000503000000020004" pitchFamily="2" charset="0"/>
              </a:rPr>
              <a:t>незаконному обороту алкогольной </a:t>
            </a:r>
          </a:p>
          <a:p>
            <a:pPr>
              <a:defRPr sz="7500">
                <a:latin typeface="PT_Russia Text Bold"/>
                <a:ea typeface="PT_Russia Text Bold"/>
                <a:cs typeface="PT_Russia Text Bold"/>
                <a:sym typeface="PT_Russia Text Bold"/>
              </a:defRPr>
            </a:pPr>
            <a:r>
              <a:rPr lang="ru-RU" sz="3500" dirty="0" smtClean="0">
                <a:latin typeface="PT_Russia Text" panose="02000503000000020004" pitchFamily="2" charset="0"/>
                <a:ea typeface="PT_Russia Text" panose="02000503000000020004" pitchFamily="2" charset="0"/>
              </a:rPr>
              <a:t>продукции</a:t>
            </a:r>
            <a:endParaRPr sz="3500" dirty="0">
              <a:latin typeface="PT_Russia Text" panose="02000503000000020004" pitchFamily="2" charset="0"/>
              <a:ea typeface="PT_Russia Text" panose="02000503000000020004" pitchFamily="2" charset="0"/>
            </a:endParaRPr>
          </a:p>
        </p:txBody>
      </p:sp>
      <p:sp>
        <p:nvSpPr>
          <p:cNvPr id="34" name="Шестиугольник 33"/>
          <p:cNvSpPr/>
          <p:nvPr/>
        </p:nvSpPr>
        <p:spPr>
          <a:xfrm>
            <a:off x="1246784" y="7422319"/>
            <a:ext cx="6319429" cy="4738479"/>
          </a:xfrm>
          <a:prstGeom prst="hexagon">
            <a:avLst/>
          </a:prstGeom>
          <a:noFill/>
          <a:ln w="762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5" name="Шестиугольник 24"/>
          <p:cNvSpPr/>
          <p:nvPr/>
        </p:nvSpPr>
        <p:spPr>
          <a:xfrm>
            <a:off x="9061490" y="7418882"/>
            <a:ext cx="6319429" cy="4738479"/>
          </a:xfrm>
          <a:prstGeom prst="hexagon">
            <a:avLst/>
          </a:prstGeom>
          <a:noFill/>
          <a:ln w="762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6" name="Шестиугольник 25"/>
          <p:cNvSpPr/>
          <p:nvPr/>
        </p:nvSpPr>
        <p:spPr>
          <a:xfrm>
            <a:off x="16926893" y="7418883"/>
            <a:ext cx="6319429" cy="4738479"/>
          </a:xfrm>
          <a:prstGeom prst="hexagon">
            <a:avLst/>
          </a:prstGeom>
          <a:noFill/>
          <a:ln w="762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7" name="Шестиугольник 26"/>
          <p:cNvSpPr/>
          <p:nvPr/>
        </p:nvSpPr>
        <p:spPr>
          <a:xfrm>
            <a:off x="5172355" y="2683840"/>
            <a:ext cx="6319429" cy="4738479"/>
          </a:xfrm>
          <a:prstGeom prst="hexagon">
            <a:avLst/>
          </a:prstGeom>
          <a:noFill/>
          <a:ln w="762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8" name="Шестиугольник 27"/>
          <p:cNvSpPr/>
          <p:nvPr/>
        </p:nvSpPr>
        <p:spPr>
          <a:xfrm>
            <a:off x="12984497" y="2681536"/>
            <a:ext cx="6319429" cy="4738479"/>
          </a:xfrm>
          <a:prstGeom prst="hexagon">
            <a:avLst/>
          </a:prstGeom>
          <a:noFill/>
          <a:ln w="762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4111331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Квадраты_15%.png"/>
          <p:cNvPicPr>
            <a:picLocks noChangeAspect="1"/>
          </p:cNvPicPr>
          <p:nvPr/>
        </p:nvPicPr>
        <p:blipFill rotWithShape="1">
          <a:blip r:embed="rId3">
            <a:extLst/>
          </a:blip>
          <a:srcRect l="2090" t="6606" r="1990" b="17073"/>
          <a:stretch/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Shape 155"/>
          <p:cNvSpPr/>
          <p:nvPr/>
        </p:nvSpPr>
        <p:spPr>
          <a:xfrm>
            <a:off x="3004803" y="852916"/>
            <a:ext cx="18374389" cy="15799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799" tIns="50799" rIns="50799" bIns="50799">
            <a:spAutoFit/>
          </a:bodyPr>
          <a:lstStyle/>
          <a:p>
            <a:pPr>
              <a:defRPr>
                <a:latin typeface="PT_Russia Text Bold"/>
                <a:ea typeface="PT_Russia Text Bold"/>
                <a:cs typeface="PT_Russia Text Bold"/>
                <a:sym typeface="PT_Russia Text Bold"/>
              </a:defRPr>
            </a:pPr>
            <a:r>
              <a:rPr lang="ru-RU" sz="4800" b="1" dirty="0" smtClean="0"/>
              <a:t>Количество объектов</a:t>
            </a:r>
            <a:r>
              <a:rPr sz="4800" b="1" dirty="0" smtClean="0"/>
              <a:t> </a:t>
            </a:r>
            <a:r>
              <a:rPr sz="4800" b="1" dirty="0" err="1"/>
              <a:t>розничной</a:t>
            </a:r>
            <a:r>
              <a:rPr sz="4800" b="1" dirty="0"/>
              <a:t>, </a:t>
            </a:r>
            <a:r>
              <a:rPr sz="4800" b="1" dirty="0" err="1"/>
              <a:t>оптовой</a:t>
            </a:r>
            <a:r>
              <a:rPr sz="4800" b="1" dirty="0"/>
              <a:t> торговли </a:t>
            </a:r>
          </a:p>
          <a:p>
            <a:pPr>
              <a:defRPr>
                <a:latin typeface="PT_Russia Text Bold"/>
                <a:ea typeface="PT_Russia Text Bold"/>
                <a:cs typeface="PT_Russia Text Bold"/>
                <a:sym typeface="PT_Russia Text Bold"/>
              </a:defRPr>
            </a:pPr>
            <a:r>
              <a:rPr sz="4800" b="1" dirty="0"/>
              <a:t>и </a:t>
            </a:r>
            <a:r>
              <a:rPr sz="4800" b="1" dirty="0" err="1"/>
              <a:t>общественного</a:t>
            </a:r>
            <a:r>
              <a:rPr sz="4800" b="1" dirty="0"/>
              <a:t> </a:t>
            </a:r>
            <a:r>
              <a:rPr sz="4800" b="1" dirty="0" err="1"/>
              <a:t>питания</a:t>
            </a:r>
            <a:r>
              <a:rPr sz="4800" b="1" dirty="0"/>
              <a:t> по Новосибирской </a:t>
            </a:r>
            <a:r>
              <a:rPr sz="4800" b="1" dirty="0" smtClean="0"/>
              <a:t>области</a:t>
            </a:r>
            <a:endParaRPr sz="4800" b="1" dirty="0"/>
          </a:p>
        </p:txBody>
      </p:sp>
      <p:graphicFrame>
        <p:nvGraphicFramePr>
          <p:cNvPr id="156" name="Chart 156"/>
          <p:cNvGraphicFramePr/>
          <p:nvPr>
            <p:extLst>
              <p:ext uri="{D42A27DB-BD31-4B8C-83A1-F6EECF244321}">
                <p14:modId xmlns:p14="http://schemas.microsoft.com/office/powerpoint/2010/main" val="1707004919"/>
              </p:ext>
            </p:extLst>
          </p:nvPr>
        </p:nvGraphicFramePr>
        <p:xfrm>
          <a:off x="1830474" y="3125530"/>
          <a:ext cx="20723045" cy="9897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9279215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Квадраты_15%.png"/>
          <p:cNvPicPr>
            <a:picLocks noChangeAspect="1"/>
          </p:cNvPicPr>
          <p:nvPr/>
        </p:nvPicPr>
        <p:blipFill rotWithShape="1">
          <a:blip r:embed="rId3">
            <a:extLst/>
          </a:blip>
          <a:srcRect l="2090" t="6606" r="1990" b="17073"/>
          <a:stretch/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Shape 155"/>
          <p:cNvSpPr/>
          <p:nvPr/>
        </p:nvSpPr>
        <p:spPr>
          <a:xfrm>
            <a:off x="2592408" y="813586"/>
            <a:ext cx="19199184" cy="15799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799" tIns="50799" rIns="50799" bIns="50799">
            <a:spAutoFit/>
          </a:bodyPr>
          <a:lstStyle/>
          <a:p>
            <a:pPr>
              <a:defRPr>
                <a:latin typeface="PT_Russia Text Bold"/>
                <a:ea typeface="PT_Russia Text Bold"/>
                <a:cs typeface="PT_Russia Text Bold"/>
                <a:sym typeface="PT_Russia Text Bold"/>
              </a:defRPr>
            </a:pPr>
            <a:r>
              <a:rPr lang="ru-RU" sz="4800" b="1" dirty="0"/>
              <a:t>Оборот розничной, оптовой торговли и общественного питания </a:t>
            </a:r>
            <a:r>
              <a:rPr lang="ru-RU" sz="4800" b="1" dirty="0" smtClean="0"/>
              <a:t>по </a:t>
            </a:r>
            <a:r>
              <a:rPr lang="ru-RU" sz="4800" b="1" dirty="0"/>
              <a:t>Новосибирской </a:t>
            </a:r>
            <a:r>
              <a:rPr lang="ru-RU" sz="4800" b="1" dirty="0" smtClean="0"/>
              <a:t>области, млрд. руб.</a:t>
            </a:r>
            <a:endParaRPr sz="4800" b="1" dirty="0"/>
          </a:p>
        </p:txBody>
      </p:sp>
      <p:graphicFrame>
        <p:nvGraphicFramePr>
          <p:cNvPr id="156" name="Chart 156"/>
          <p:cNvGraphicFramePr/>
          <p:nvPr>
            <p:extLst>
              <p:ext uri="{D42A27DB-BD31-4B8C-83A1-F6EECF244321}">
                <p14:modId xmlns:p14="http://schemas.microsoft.com/office/powerpoint/2010/main" val="564567794"/>
              </p:ext>
            </p:extLst>
          </p:nvPr>
        </p:nvGraphicFramePr>
        <p:xfrm>
          <a:off x="1285875" y="3269431"/>
          <a:ext cx="21452029" cy="9930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Квадраты_15%.png"/>
          <p:cNvPicPr>
            <a:picLocks noChangeAspect="1"/>
          </p:cNvPicPr>
          <p:nvPr/>
        </p:nvPicPr>
        <p:blipFill rotWithShape="1">
          <a:blip r:embed="rId3">
            <a:extLst/>
          </a:blip>
          <a:srcRect l="2090" t="6606" r="1990" b="17073"/>
          <a:stretch/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hape 155"/>
          <p:cNvSpPr/>
          <p:nvPr/>
        </p:nvSpPr>
        <p:spPr>
          <a:xfrm>
            <a:off x="2161797" y="813586"/>
            <a:ext cx="20060403" cy="15799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799" tIns="50799" rIns="50799" bIns="50799">
            <a:spAutoFit/>
          </a:bodyPr>
          <a:lstStyle/>
          <a:p>
            <a:pPr>
              <a:defRPr>
                <a:latin typeface="PT_Russia Text Bold"/>
                <a:ea typeface="PT_Russia Text Bold"/>
                <a:cs typeface="PT_Russia Text Bold"/>
                <a:sym typeface="PT_Russia Text Bold"/>
              </a:defRPr>
            </a:pPr>
            <a:r>
              <a:rPr lang="ru-RU" sz="4800" b="1" dirty="0" smtClean="0"/>
              <a:t>Оборот </a:t>
            </a:r>
            <a:r>
              <a:rPr sz="4800" b="1" dirty="0" err="1" smtClean="0"/>
              <a:t>розничной</a:t>
            </a:r>
            <a:r>
              <a:rPr sz="4800" b="1" dirty="0"/>
              <a:t>, </a:t>
            </a:r>
            <a:r>
              <a:rPr sz="4800" b="1" dirty="0" err="1"/>
              <a:t>оптовой</a:t>
            </a:r>
            <a:r>
              <a:rPr sz="4800" b="1" dirty="0"/>
              <a:t> </a:t>
            </a:r>
            <a:r>
              <a:rPr sz="4800" b="1" dirty="0" err="1"/>
              <a:t>торговли</a:t>
            </a:r>
            <a:r>
              <a:rPr sz="4800" b="1" dirty="0"/>
              <a:t> </a:t>
            </a:r>
            <a:r>
              <a:rPr sz="4800" b="1" dirty="0" smtClean="0"/>
              <a:t>и </a:t>
            </a:r>
            <a:r>
              <a:rPr sz="4800" b="1" dirty="0" err="1"/>
              <a:t>общественного</a:t>
            </a:r>
            <a:r>
              <a:rPr sz="4800" b="1" dirty="0"/>
              <a:t> </a:t>
            </a:r>
            <a:r>
              <a:rPr sz="4800" b="1" dirty="0" err="1"/>
              <a:t>питания</a:t>
            </a:r>
            <a:r>
              <a:rPr sz="4800" b="1" dirty="0"/>
              <a:t> </a:t>
            </a: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sz="4800" b="1" dirty="0" err="1" smtClean="0"/>
              <a:t>по</a:t>
            </a:r>
            <a:r>
              <a:rPr sz="4800" b="1" dirty="0" smtClean="0"/>
              <a:t> </a:t>
            </a:r>
            <a:r>
              <a:rPr sz="4800" b="1" dirty="0"/>
              <a:t>Новосибирской </a:t>
            </a:r>
            <a:r>
              <a:rPr sz="4800" b="1" dirty="0" err="1" smtClean="0"/>
              <a:t>области</a:t>
            </a:r>
            <a:r>
              <a:rPr lang="ru-RU" sz="4800" b="1" dirty="0" smtClean="0"/>
              <a:t> за 11 месяцев 2019, млрд. руб.</a:t>
            </a:r>
            <a:endParaRPr sz="4800" b="1" dirty="0"/>
          </a:p>
        </p:txBody>
      </p:sp>
      <p:graphicFrame>
        <p:nvGraphicFramePr>
          <p:cNvPr id="8" name="Chart 156"/>
          <p:cNvGraphicFramePr/>
          <p:nvPr>
            <p:extLst>
              <p:ext uri="{D42A27DB-BD31-4B8C-83A1-F6EECF244321}">
                <p14:modId xmlns:p14="http://schemas.microsoft.com/office/powerpoint/2010/main" val="2434883311"/>
              </p:ext>
            </p:extLst>
          </p:nvPr>
        </p:nvGraphicFramePr>
        <p:xfrm>
          <a:off x="1484629" y="4859948"/>
          <a:ext cx="6103690" cy="4977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156"/>
          <p:cNvGraphicFramePr/>
          <p:nvPr>
            <p:extLst>
              <p:ext uri="{D42A27DB-BD31-4B8C-83A1-F6EECF244321}">
                <p14:modId xmlns:p14="http://schemas.microsoft.com/office/powerpoint/2010/main" val="1773336861"/>
              </p:ext>
            </p:extLst>
          </p:nvPr>
        </p:nvGraphicFramePr>
        <p:xfrm>
          <a:off x="9318748" y="4431200"/>
          <a:ext cx="5746502" cy="540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hart 156"/>
          <p:cNvGraphicFramePr/>
          <p:nvPr>
            <p:extLst>
              <p:ext uri="{D42A27DB-BD31-4B8C-83A1-F6EECF244321}">
                <p14:modId xmlns:p14="http://schemas.microsoft.com/office/powerpoint/2010/main" val="427041030"/>
              </p:ext>
            </p:extLst>
          </p:nvPr>
        </p:nvGraphicFramePr>
        <p:xfrm>
          <a:off x="17749233" y="4073634"/>
          <a:ext cx="5634674" cy="5901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1" name="Shape 142"/>
          <p:cNvSpPr/>
          <p:nvPr/>
        </p:nvSpPr>
        <p:spPr>
          <a:xfrm>
            <a:off x="3476980" y="3135659"/>
            <a:ext cx="2160653" cy="7796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799" tIns="50799" rIns="50799" bIns="50799">
            <a:spAutoFit/>
          </a:bodyPr>
          <a:lstStyle/>
          <a:p>
            <a:pPr>
              <a:defRPr sz="7500">
                <a:latin typeface="PT_Russia Text Bold"/>
                <a:ea typeface="PT_Russia Text Bold"/>
                <a:cs typeface="PT_Russia Text Bold"/>
                <a:sym typeface="PT_Russia Text Bold"/>
              </a:defRPr>
            </a:pPr>
            <a:r>
              <a:rPr lang="ru-RU" sz="4400" b="1" dirty="0" smtClean="0"/>
              <a:t>РФ</a:t>
            </a:r>
            <a:endParaRPr sz="4400" b="1" dirty="0"/>
          </a:p>
        </p:txBody>
      </p:sp>
      <p:sp>
        <p:nvSpPr>
          <p:cNvPr id="12" name="Shape 142"/>
          <p:cNvSpPr/>
          <p:nvPr/>
        </p:nvSpPr>
        <p:spPr>
          <a:xfrm>
            <a:off x="10769433" y="3130102"/>
            <a:ext cx="2448480" cy="7796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799" tIns="50799" rIns="50799" bIns="50799">
            <a:spAutoFit/>
          </a:bodyPr>
          <a:lstStyle/>
          <a:p>
            <a:pPr>
              <a:defRPr sz="7500">
                <a:latin typeface="PT_Russia Text Bold"/>
                <a:ea typeface="PT_Russia Text Bold"/>
                <a:cs typeface="PT_Russia Text Bold"/>
                <a:sym typeface="PT_Russia Text Bold"/>
              </a:defRPr>
            </a:pPr>
            <a:r>
              <a:rPr lang="ru-RU" sz="4400" b="1" dirty="0" smtClean="0"/>
              <a:t>СФО</a:t>
            </a:r>
            <a:endParaRPr sz="4400" b="1" dirty="0"/>
          </a:p>
        </p:txBody>
      </p:sp>
      <p:sp>
        <p:nvSpPr>
          <p:cNvPr id="13" name="Shape 142"/>
          <p:cNvSpPr/>
          <p:nvPr/>
        </p:nvSpPr>
        <p:spPr>
          <a:xfrm>
            <a:off x="19342330" y="3067754"/>
            <a:ext cx="2448480" cy="7796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799" tIns="50799" rIns="50799" bIns="50799">
            <a:spAutoFit/>
          </a:bodyPr>
          <a:lstStyle/>
          <a:p>
            <a:pPr>
              <a:defRPr sz="7500">
                <a:latin typeface="PT_Russia Text Bold"/>
                <a:ea typeface="PT_Russia Text Bold"/>
                <a:cs typeface="PT_Russia Text Bold"/>
                <a:sym typeface="PT_Russia Text Bold"/>
              </a:defRPr>
            </a:pPr>
            <a:r>
              <a:rPr lang="ru-RU" sz="4400" b="1" dirty="0" smtClean="0"/>
              <a:t>НСО</a:t>
            </a:r>
            <a:endParaRPr sz="4400" b="1" dirty="0"/>
          </a:p>
        </p:txBody>
      </p:sp>
      <p:sp>
        <p:nvSpPr>
          <p:cNvPr id="14" name="Shape 132"/>
          <p:cNvSpPr/>
          <p:nvPr/>
        </p:nvSpPr>
        <p:spPr>
          <a:xfrm>
            <a:off x="1125028" y="10359141"/>
            <a:ext cx="21676795" cy="21800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799" tIns="50799" rIns="50799" bIns="50799" anchor="ctr">
            <a:spAutoFit/>
          </a:bodyPr>
          <a:lstStyle/>
          <a:p>
            <a:pPr>
              <a:spcAft>
                <a:spcPts val="1200"/>
              </a:spcAft>
              <a:defRPr sz="4500">
                <a:latin typeface="PT_Russia Text"/>
                <a:ea typeface="PT_Russia Text"/>
                <a:cs typeface="PT_Russia Text"/>
                <a:sym typeface="PT_Russia Text"/>
              </a:defRPr>
            </a:pPr>
            <a:r>
              <a:rPr lang="ru-RU" sz="4000" dirty="0" smtClean="0">
                <a:latin typeface="PT_Russia Text Bold" panose="02000503000000020004"/>
              </a:rPr>
              <a:t>В Сибирском </a:t>
            </a:r>
            <a:r>
              <a:rPr lang="ru-RU" sz="4000" dirty="0">
                <a:latin typeface="PT_Russia Text Bold" panose="02000503000000020004"/>
              </a:rPr>
              <a:t>ф</a:t>
            </a:r>
            <a:r>
              <a:rPr lang="ru-RU" sz="4000" dirty="0" smtClean="0">
                <a:latin typeface="PT_Russia Text Bold" panose="02000503000000020004"/>
              </a:rPr>
              <a:t>едеральном округе Новосибирская область занимает</a:t>
            </a:r>
            <a:endParaRPr lang="en-US" sz="4000" dirty="0" smtClean="0">
              <a:latin typeface="PT_Russia Text Bold" panose="02000503000000020004"/>
            </a:endParaRPr>
          </a:p>
          <a:p>
            <a:pPr>
              <a:spcAft>
                <a:spcPts val="600"/>
              </a:spcAft>
              <a:defRPr sz="4500">
                <a:latin typeface="PT_Russia Text"/>
                <a:ea typeface="PT_Russia Text"/>
                <a:cs typeface="PT_Russia Text"/>
                <a:sym typeface="PT_Russia Text"/>
              </a:defRPr>
            </a:pPr>
            <a:r>
              <a:rPr lang="ru-RU" sz="4000" dirty="0" smtClean="0">
                <a:latin typeface="PT_Russia Text" panose="02000503000000020004" pitchFamily="2" charset="0"/>
                <a:ea typeface="PT_Russia Text" panose="02000503000000020004" pitchFamily="2" charset="0"/>
              </a:rPr>
              <a:t>1 место по обороту оптовой торговли </a:t>
            </a:r>
          </a:p>
          <a:p>
            <a:pPr>
              <a:spcAft>
                <a:spcPts val="600"/>
              </a:spcAft>
              <a:defRPr sz="4500">
                <a:latin typeface="PT_Russia Text"/>
                <a:ea typeface="PT_Russia Text"/>
                <a:cs typeface="PT_Russia Text"/>
                <a:sym typeface="PT_Russia Text"/>
              </a:defRPr>
            </a:pPr>
            <a:r>
              <a:rPr lang="ru-RU" sz="4000" dirty="0" smtClean="0">
                <a:latin typeface="PT_Russia Text" panose="02000503000000020004" pitchFamily="2" charset="0"/>
                <a:ea typeface="PT_Russia Text" panose="02000503000000020004" pitchFamily="2" charset="0"/>
              </a:rPr>
              <a:t>2 </a:t>
            </a:r>
            <a:r>
              <a:rPr lang="ru-RU" sz="4000" dirty="0">
                <a:latin typeface="PT_Russia Text" panose="02000503000000020004" pitchFamily="2" charset="0"/>
                <a:ea typeface="PT_Russia Text" panose="02000503000000020004" pitchFamily="2" charset="0"/>
              </a:rPr>
              <a:t>место по обороту розничной торговли</a:t>
            </a:r>
            <a:endParaRPr sz="4000" dirty="0">
              <a:latin typeface="PT_Russia Text" panose="02000503000000020004" pitchFamily="2" charset="0"/>
              <a:ea typeface="PT_Russia Text" panose="02000503000000020004" pitchFamily="2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Квадраты_15%.png"/>
          <p:cNvPicPr>
            <a:picLocks noChangeAspect="1"/>
          </p:cNvPicPr>
          <p:nvPr/>
        </p:nvPicPr>
        <p:blipFill rotWithShape="1">
          <a:blip r:embed="rId3">
            <a:extLst/>
          </a:blip>
          <a:srcRect l="2090" t="6606" r="1990" b="17073"/>
          <a:stretch/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Shape 150"/>
          <p:cNvSpPr/>
          <p:nvPr/>
        </p:nvSpPr>
        <p:spPr>
          <a:xfrm>
            <a:off x="1750840" y="3329608"/>
            <a:ext cx="9594698" cy="2318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799" tIns="50799" rIns="50799" bIns="50799">
            <a:spAutoFit/>
          </a:bodyPr>
          <a:lstStyle>
            <a:lvl1pPr>
              <a:defRPr sz="6000">
                <a:latin typeface="PT_Russia Text Bold"/>
                <a:ea typeface="PT_Russia Text Bold"/>
                <a:cs typeface="PT_Russia Text Bold"/>
                <a:sym typeface="PT_Russia Text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lang="ru-RU" sz="4800" b="1" dirty="0" smtClean="0">
                <a:solidFill>
                  <a:schemeClr val="tx1"/>
                </a:solidFill>
                <a:latin typeface="PT_Russia Text Medium" panose="02000503000000020004" pitchFamily="2" charset="0"/>
                <a:ea typeface="PT_Russia Text Medium" panose="02000503000000020004" pitchFamily="2" charset="0"/>
                <a:sym typeface="Helvetica Light"/>
              </a:rPr>
              <a:t>«Развитие торговли на территории Новосибирской области на 2020–2025 годы»</a:t>
            </a:r>
            <a:endParaRPr lang="ru-RU" sz="5400" b="1" dirty="0">
              <a:solidFill>
                <a:schemeClr val="tx1"/>
              </a:solidFill>
              <a:sym typeface="Helvetica Light"/>
            </a:endParaRPr>
          </a:p>
        </p:txBody>
      </p:sp>
      <p:sp>
        <p:nvSpPr>
          <p:cNvPr id="7" name="Shape 150"/>
          <p:cNvSpPr/>
          <p:nvPr/>
        </p:nvSpPr>
        <p:spPr>
          <a:xfrm>
            <a:off x="13205744" y="6429621"/>
            <a:ext cx="9505055" cy="51655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799" tIns="50799" rIns="50799" bIns="50799">
            <a:spAutoFit/>
          </a:bodyPr>
          <a:lstStyle>
            <a:lvl1pPr>
              <a:defRPr sz="6000">
                <a:latin typeface="PT_Russia Text Bold"/>
                <a:ea typeface="PT_Russia Text Bold"/>
                <a:cs typeface="PT_Russia Text Bold"/>
                <a:sym typeface="PT_Russia Text Bold"/>
              </a:defRPr>
            </a:lvl1pPr>
          </a:lstStyle>
          <a:p>
            <a:pPr marL="571500" indent="-571500" algn="l"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ru-RU" sz="3600" dirty="0" smtClean="0">
                <a:solidFill>
                  <a:schemeClr val="tx1"/>
                </a:solidFill>
                <a:latin typeface="PT_Russia Text" panose="02000503000000020004" pitchFamily="2" charset="0"/>
                <a:ea typeface="PT_Russia Text" panose="02000503000000020004" pitchFamily="2" charset="0"/>
              </a:rPr>
              <a:t>укрепление системы защиты прав потребителей в Новосибирской области;</a:t>
            </a:r>
          </a:p>
          <a:p>
            <a:pPr marL="571500" indent="-5715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tx1"/>
                </a:solidFill>
                <a:latin typeface="PT_Russia Text" panose="02000503000000020004" pitchFamily="2" charset="0"/>
                <a:ea typeface="PT_Russia Text" panose="02000503000000020004" pitchFamily="2" charset="0"/>
              </a:rPr>
              <a:t>просвещение и популяризация вопросов защиты прав потребителей;</a:t>
            </a:r>
          </a:p>
          <a:p>
            <a:pPr marL="571500" indent="-5715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tx1"/>
                </a:solidFill>
                <a:latin typeface="PT_Russia Text" panose="02000503000000020004" pitchFamily="2" charset="0"/>
                <a:ea typeface="PT_Russia Text" panose="02000503000000020004" pitchFamily="2" charset="0"/>
              </a:rPr>
              <a:t>профилактика правонарушений в сфере защиты прав потребителей.</a:t>
            </a:r>
            <a:endParaRPr lang="ru-RU" sz="3600" dirty="0">
              <a:solidFill>
                <a:schemeClr val="tx1"/>
              </a:solidFill>
              <a:latin typeface="PT_Russia Text" panose="02000503000000020004" pitchFamily="2" charset="0"/>
              <a:ea typeface="PT_Russia Text" panose="02000503000000020004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925824" y="3698938"/>
            <a:ext cx="7128792" cy="1579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>
              <a:defRPr sz="1800">
                <a:solidFill>
                  <a:srgbClr val="000000"/>
                </a:solidFill>
              </a:defRPr>
            </a:pPr>
            <a:r>
              <a:rPr lang="ru-RU" sz="4800" b="1" dirty="0" smtClean="0">
                <a:solidFill>
                  <a:schemeClr val="tx1"/>
                </a:solidFill>
                <a:latin typeface="PT_Russia Text Medium" panose="02000503000000020004" pitchFamily="2" charset="0"/>
                <a:ea typeface="PT_Russia Text Medium" panose="02000503000000020004" pitchFamily="2" charset="0"/>
              </a:rPr>
              <a:t>«Защита</a:t>
            </a:r>
            <a:r>
              <a:rPr lang="ru-RU" sz="4800" b="1" dirty="0" smtClean="0">
                <a:solidFill>
                  <a:schemeClr val="tx1"/>
                </a:solidFill>
              </a:rPr>
              <a:t> </a:t>
            </a:r>
            <a:endParaRPr lang="ru-RU" sz="4800" b="1" dirty="0">
              <a:solidFill>
                <a:schemeClr val="tx1"/>
              </a:solidFill>
            </a:endParaRPr>
          </a:p>
          <a:p>
            <a:pPr>
              <a:defRPr sz="1800">
                <a:solidFill>
                  <a:srgbClr val="000000"/>
                </a:solidFill>
              </a:defRPr>
            </a:pPr>
            <a:r>
              <a:rPr lang="ru-RU" sz="4800" b="1" dirty="0">
                <a:solidFill>
                  <a:schemeClr val="tx1"/>
                </a:solidFill>
                <a:latin typeface="PT_Russia Text Medium" panose="02000503000000020004" pitchFamily="2" charset="0"/>
                <a:ea typeface="PT_Russia Text Medium" panose="02000503000000020004" pitchFamily="2" charset="0"/>
              </a:rPr>
              <a:t>прав </a:t>
            </a:r>
            <a:r>
              <a:rPr lang="ru-RU" sz="4800" b="1" dirty="0" smtClean="0">
                <a:solidFill>
                  <a:schemeClr val="tx1"/>
                </a:solidFill>
                <a:latin typeface="PT_Russia Text Medium" panose="02000503000000020004" pitchFamily="2" charset="0"/>
                <a:ea typeface="PT_Russia Text Medium" panose="02000503000000020004" pitchFamily="2" charset="0"/>
              </a:rPr>
              <a:t>потребителей»</a:t>
            </a:r>
            <a:endParaRPr lang="ru-RU" sz="4800" b="1" dirty="0">
              <a:solidFill>
                <a:schemeClr val="tx1"/>
              </a:solidFill>
              <a:latin typeface="PT_Russia Text Medium" panose="02000503000000020004" pitchFamily="2" charset="0"/>
              <a:ea typeface="PT_Russia Text Medium" panose="02000503000000020004" pitchFamily="2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0488" y="6429621"/>
            <a:ext cx="10945216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ru-RU" sz="3600" dirty="0">
                <a:solidFill>
                  <a:schemeClr val="tx1"/>
                </a:solidFill>
                <a:latin typeface="PT_Russia Text" panose="02000503000000020004" pitchFamily="2" charset="0"/>
                <a:ea typeface="PT_Russia Text" panose="02000503000000020004" pitchFamily="2" charset="0"/>
              </a:rPr>
              <a:t>поддержка сельской торговли;</a:t>
            </a:r>
          </a:p>
          <a:p>
            <a:pPr marL="571500" indent="-5715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ru-RU" sz="3600" dirty="0">
                <a:solidFill>
                  <a:schemeClr val="tx1"/>
                </a:solidFill>
                <a:latin typeface="PT_Russia Text" panose="02000503000000020004" pitchFamily="2" charset="0"/>
                <a:ea typeface="PT_Russia Text" panose="02000503000000020004" pitchFamily="2" charset="0"/>
              </a:rPr>
              <a:t>создание условий для удовлетворения спроса населения на потребительские товары и услуги;</a:t>
            </a:r>
          </a:p>
          <a:p>
            <a:pPr marL="571500" indent="-5715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ru-RU" sz="3600" dirty="0">
                <a:solidFill>
                  <a:schemeClr val="tx1"/>
                </a:solidFill>
                <a:latin typeface="PT_Russia Text" panose="02000503000000020004" pitchFamily="2" charset="0"/>
                <a:ea typeface="PT_Russia Text" panose="02000503000000020004" pitchFamily="2" charset="0"/>
              </a:rPr>
              <a:t>финансирование мероприятий </a:t>
            </a:r>
            <a:br>
              <a:rPr lang="ru-RU" sz="3600" dirty="0">
                <a:solidFill>
                  <a:schemeClr val="tx1"/>
                </a:solidFill>
                <a:latin typeface="PT_Russia Text" panose="02000503000000020004" pitchFamily="2" charset="0"/>
                <a:ea typeface="PT_Russia Text" panose="02000503000000020004" pitchFamily="2" charset="0"/>
              </a:rPr>
            </a:br>
            <a:r>
              <a:rPr lang="ru-RU" sz="3600" dirty="0">
                <a:solidFill>
                  <a:schemeClr val="tx1"/>
                </a:solidFill>
                <a:latin typeface="PT_Russia Text" panose="02000503000000020004" pitchFamily="2" charset="0"/>
                <a:ea typeface="PT_Russia Text" panose="02000503000000020004" pitchFamily="2" charset="0"/>
              </a:rPr>
              <a:t>(51 млн. руб. ежегодно).</a:t>
            </a:r>
          </a:p>
        </p:txBody>
      </p:sp>
      <p:sp>
        <p:nvSpPr>
          <p:cNvPr id="8" name="Shape 150"/>
          <p:cNvSpPr/>
          <p:nvPr/>
        </p:nvSpPr>
        <p:spPr>
          <a:xfrm>
            <a:off x="2920971" y="640057"/>
            <a:ext cx="18542057" cy="16414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799" tIns="50799" rIns="50799" bIns="50799">
            <a:spAutoFit/>
          </a:bodyPr>
          <a:lstStyle>
            <a:lvl1pPr>
              <a:defRPr sz="6000">
                <a:latin typeface="PT_Russia Text Bold"/>
                <a:ea typeface="PT_Russia Text Bold"/>
                <a:cs typeface="PT_Russia Text Bold"/>
                <a:sym typeface="PT_Russia Text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lang="ru-RU" sz="5000" b="1" dirty="0" smtClean="0">
                <a:solidFill>
                  <a:schemeClr val="tx1"/>
                </a:solidFill>
              </a:rPr>
              <a:t>Программы, реализуемые управлением по регулированию потребительского рынка и сферы услуг</a:t>
            </a:r>
            <a:endParaRPr lang="ru-RU" sz="5000" b="1" dirty="0">
              <a:solidFill>
                <a:schemeClr val="tx1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9785794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Квадраты_15%.png"/>
          <p:cNvPicPr>
            <a:picLocks noChangeAspect="1"/>
          </p:cNvPicPr>
          <p:nvPr/>
        </p:nvPicPr>
        <p:blipFill rotWithShape="1">
          <a:blip r:embed="rId3">
            <a:extLst/>
          </a:blip>
          <a:srcRect l="2090" t="6606" r="1990" b="17073"/>
          <a:stretch/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extBox 2"/>
          <p:cNvSpPr txBox="1"/>
          <p:nvPr/>
        </p:nvSpPr>
        <p:spPr>
          <a:xfrm>
            <a:off x="8015536" y="2393504"/>
            <a:ext cx="102657" cy="87203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50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9" name="Shape 150"/>
          <p:cNvSpPr/>
          <p:nvPr/>
        </p:nvSpPr>
        <p:spPr>
          <a:xfrm>
            <a:off x="3504701" y="779904"/>
            <a:ext cx="17374592" cy="8720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799" tIns="50799" rIns="50799" bIns="50799">
            <a:spAutoFit/>
          </a:bodyPr>
          <a:lstStyle>
            <a:lvl1pPr>
              <a:defRPr sz="6000">
                <a:latin typeface="PT_Russia Text Bold"/>
                <a:ea typeface="PT_Russia Text Bold"/>
                <a:cs typeface="PT_Russia Text Bold"/>
                <a:sym typeface="PT_Russia Text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lang="ru-RU" sz="5000" b="1" dirty="0" smtClean="0">
                <a:solidFill>
                  <a:schemeClr val="tx1"/>
                </a:solidFill>
                <a:sym typeface="Helvetica Light"/>
              </a:rPr>
              <a:t>Торговля в сельской местности</a:t>
            </a:r>
            <a:endParaRPr sz="5000" b="1" dirty="0">
              <a:solidFill>
                <a:schemeClr val="tx1"/>
              </a:solidFill>
              <a:sym typeface="Helvetica Light"/>
            </a:endParaRPr>
          </a:p>
        </p:txBody>
      </p:sp>
      <p:sp>
        <p:nvSpPr>
          <p:cNvPr id="13" name="Shape 198"/>
          <p:cNvSpPr/>
          <p:nvPr/>
        </p:nvSpPr>
        <p:spPr>
          <a:xfrm>
            <a:off x="18009626" y="2153178"/>
            <a:ext cx="2197145" cy="8412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799" tIns="50799" rIns="50799" bIns="50799">
            <a:spAutoFit/>
          </a:bodyPr>
          <a:lstStyle>
            <a:lvl1pPr>
              <a:defRPr sz="6000">
                <a:latin typeface="PT_Russia Text Bold"/>
                <a:ea typeface="PT_Russia Text Bold"/>
                <a:cs typeface="PT_Russia Text Bold"/>
                <a:sym typeface="PT_Russia Text Bold"/>
              </a:defRPr>
            </a:lvl1pPr>
          </a:lstStyle>
          <a:p>
            <a:pPr marL="3941763" indent="-3405188" algn="l">
              <a:defRPr sz="1800" b="0">
                <a:solidFill>
                  <a:srgbClr val="000000"/>
                </a:solidFill>
              </a:defRPr>
            </a:pPr>
            <a:r>
              <a:rPr lang="ru-RU" sz="4800" b="1" dirty="0" smtClean="0">
                <a:solidFill>
                  <a:schemeClr val="tx1"/>
                </a:solidFill>
                <a:sym typeface="Helvetica Light"/>
              </a:rPr>
              <a:t>313</a:t>
            </a:r>
            <a:endParaRPr lang="ru-RU" sz="4800" b="1" dirty="0">
              <a:solidFill>
                <a:schemeClr val="tx1"/>
              </a:solidFill>
              <a:sym typeface="Helvetica Light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988484"/>
              </p:ext>
            </p:extLst>
          </p:nvPr>
        </p:nvGraphicFramePr>
        <p:xfrm>
          <a:off x="2218889" y="10649548"/>
          <a:ext cx="19946216" cy="2390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90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911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32211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91388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50342"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PT_Russia Text Medium" panose="02000503000000020004" pitchFamily="2" charset="0"/>
                          <a:ea typeface="PT_Russia Text Medium" panose="02000503000000020004" pitchFamily="2" charset="0"/>
                        </a:rPr>
                        <a:t>719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PT_Russia Text Medium" panose="02000503000000020004" pitchFamily="2" charset="0"/>
                        <a:ea typeface="PT_Russia Text Medium" panose="02000503000000020004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PT_Russia Text Medium" panose="02000503000000020004" pitchFamily="2" charset="0"/>
                          <a:ea typeface="PT_Russia Text Medium" panose="02000503000000020004" pitchFamily="2" charset="0"/>
                        </a:rPr>
                        <a:t>108 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PT_Russia Text Medium" panose="02000503000000020004" pitchFamily="2" charset="0"/>
                        <a:ea typeface="PT_Russia Text Medium" panose="02000503000000020004" pitchFamily="2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PT_Russia Text Medium" panose="02000503000000020004" pitchFamily="2" charset="0"/>
                          <a:ea typeface="PT_Russia Text Medium" panose="02000503000000020004" pitchFamily="2" charset="0"/>
                        </a:rPr>
                        <a:t>688 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PT_Russia Text Medium" panose="02000503000000020004" pitchFamily="2" charset="0"/>
                        <a:ea typeface="PT_Russia Text Medium" panose="02000503000000020004" pitchFamily="2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PT_Russia Text Medium" panose="02000503000000020004" pitchFamily="2" charset="0"/>
                          <a:ea typeface="PT_Russia Text Medium" panose="02000503000000020004" pitchFamily="2" charset="0"/>
                        </a:rPr>
                        <a:t>4,1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PT_Russia Text Medium" panose="02000503000000020004" pitchFamily="2" charset="0"/>
                        <a:ea typeface="PT_Russia Text Medium" panose="02000503000000020004" pitchFamily="2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marL="0" marR="0" indent="0" algn="ctr" defTabSz="8254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населенных пунктов </a:t>
                      </a:r>
                      <a:b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</a:b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с розничной торговлей</a:t>
                      </a:r>
                    </a:p>
                    <a:p>
                      <a:pPr algn="ctr"/>
                      <a:endParaRPr lang="ru-RU" sz="28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PT_Russia Text" panose="02000503000000020004" pitchFamily="2" charset="0"/>
                        <a:ea typeface="PT_Russia Text" panose="02000503000000020004" pitchFamily="2" charset="0"/>
                        <a:cs typeface="+mn-cs"/>
                        <a:sym typeface="Helvetica Ligh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населенных пунктов </a:t>
                      </a:r>
                      <a:b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</a:b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с населением </a:t>
                      </a:r>
                      <a:b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</a:b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менее 100 человек</a:t>
                      </a:r>
                      <a:endParaRPr lang="ru-RU" sz="28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PT_Russia Text" panose="02000503000000020004" pitchFamily="2" charset="0"/>
                        <a:ea typeface="PT_Russia Text" panose="02000503000000020004" pitchFamily="2" charset="0"/>
                        <a:cs typeface="+mn-cs"/>
                        <a:sym typeface="Helvetica Light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254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объектов торговли расположено в радиусе от 11  до 100 км </a:t>
                      </a:r>
                      <a:b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</a:b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от районных центров</a:t>
                      </a: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тысяч торговых работников </a:t>
                      </a:r>
                      <a:b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</a:b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на 1 июля 2019 </a:t>
                      </a:r>
                      <a:endParaRPr lang="ru-RU" sz="28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PT_Russia Text" panose="02000503000000020004" pitchFamily="2" charset="0"/>
                        <a:ea typeface="PT_Russia Text" panose="02000503000000020004" pitchFamily="2" charset="0"/>
                        <a:cs typeface="+mn-cs"/>
                        <a:sym typeface="Helvetica Light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5" name="Shape 150"/>
          <p:cNvSpPr/>
          <p:nvPr/>
        </p:nvSpPr>
        <p:spPr>
          <a:xfrm>
            <a:off x="5974379" y="9738320"/>
            <a:ext cx="12435235" cy="7181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799" tIns="50799" rIns="50799" bIns="50799">
            <a:spAutoFit/>
          </a:bodyPr>
          <a:lstStyle>
            <a:lvl1pPr>
              <a:defRPr sz="6000">
                <a:latin typeface="PT_Russia Text Bold"/>
                <a:ea typeface="PT_Russia Text Bold"/>
                <a:cs typeface="PT_Russia Text Bold"/>
                <a:sym typeface="PT_Russia Text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lang="ru-RU" sz="4000" b="1" dirty="0" smtClean="0">
                <a:solidFill>
                  <a:schemeClr val="tx1"/>
                </a:solidFill>
                <a:sym typeface="Helvetica Light"/>
              </a:rPr>
              <a:t>Работа Новосибирского </a:t>
            </a:r>
            <a:r>
              <a:rPr lang="ru-RU" sz="4000" b="1" dirty="0" err="1" smtClean="0">
                <a:solidFill>
                  <a:schemeClr val="tx1"/>
                </a:solidFill>
                <a:sym typeface="Helvetica Light"/>
              </a:rPr>
              <a:t>Облпотребсоюза</a:t>
            </a:r>
            <a:endParaRPr sz="4000" b="1" dirty="0">
              <a:solidFill>
                <a:schemeClr val="tx1"/>
              </a:solidFill>
              <a:sym typeface="Helvetica Light"/>
            </a:endParaRPr>
          </a:p>
        </p:txBody>
      </p:sp>
      <p:sp>
        <p:nvSpPr>
          <p:cNvPr id="16" name="Shape 150"/>
          <p:cNvSpPr/>
          <p:nvPr/>
        </p:nvSpPr>
        <p:spPr>
          <a:xfrm>
            <a:off x="267768" y="1991665"/>
            <a:ext cx="12592148" cy="70891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799" tIns="50799" rIns="50799" bIns="50799">
            <a:spAutoFit/>
          </a:bodyPr>
          <a:lstStyle>
            <a:lvl1pPr>
              <a:defRPr sz="6000">
                <a:latin typeface="PT_Russia Text Bold"/>
                <a:ea typeface="PT_Russia Text Bold"/>
                <a:cs typeface="PT_Russia Text Bold"/>
                <a:sym typeface="PT_Russia Text Bold"/>
              </a:defRPr>
            </a:lvl1pPr>
          </a:lstStyle>
          <a:p>
            <a:pPr>
              <a:lnSpc>
                <a:spcPct val="150000"/>
              </a:lnSpc>
              <a:spcAft>
                <a:spcPts val="600"/>
              </a:spcAft>
              <a:defRPr sz="1800">
                <a:solidFill>
                  <a:srgbClr val="000000"/>
                </a:solidFill>
              </a:defRPr>
            </a:pPr>
            <a:r>
              <a:rPr lang="ru-RU" sz="4000" b="1" dirty="0" smtClean="0">
                <a:solidFill>
                  <a:schemeClr val="tx1"/>
                </a:solidFill>
                <a:sym typeface="Helvetica Light"/>
              </a:rPr>
              <a:t>Программа «11 км»</a:t>
            </a:r>
          </a:p>
          <a:p>
            <a:pPr marL="685800" indent="-685800" algn="just">
              <a:buFontTx/>
              <a:buChar char="‒"/>
              <a:defRPr sz="1800">
                <a:solidFill>
                  <a:srgbClr val="000000"/>
                </a:solidFill>
              </a:defRPr>
            </a:pPr>
            <a:r>
              <a:rPr lang="ru-RU" sz="3600" dirty="0" smtClean="0">
                <a:solidFill>
                  <a:schemeClr val="tx1"/>
                </a:solidFill>
                <a:latin typeface="PT_Russia Text" panose="02000503000000020004" pitchFamily="2" charset="0"/>
                <a:ea typeface="PT_Russia Text" panose="02000503000000020004" pitchFamily="2" charset="0"/>
              </a:rPr>
              <a:t>в 2019 году предоставлено 138 субсидий на сумму 20,8 млн. руб.;</a:t>
            </a:r>
          </a:p>
          <a:p>
            <a:pPr marL="685800" indent="-685800" algn="just">
              <a:buFontTx/>
              <a:buChar char="‒"/>
              <a:defRPr sz="1800">
                <a:solidFill>
                  <a:srgbClr val="000000"/>
                </a:solidFill>
              </a:defRPr>
            </a:pPr>
            <a:r>
              <a:rPr lang="ru-RU" sz="3600" dirty="0">
                <a:solidFill>
                  <a:schemeClr val="tx1"/>
                </a:solidFill>
                <a:latin typeface="PT_Russia Text" panose="02000503000000020004" pitchFamily="2" charset="0"/>
                <a:ea typeface="PT_Russia Text" panose="02000503000000020004" pitchFamily="2" charset="0"/>
              </a:rPr>
              <a:t>п</a:t>
            </a:r>
            <a:r>
              <a:rPr lang="ru-RU" sz="3600" dirty="0" smtClean="0">
                <a:solidFill>
                  <a:schemeClr val="tx1"/>
                </a:solidFill>
                <a:latin typeface="PT_Russia Text" panose="02000503000000020004" pitchFamily="2" charset="0"/>
                <a:ea typeface="PT_Russia Text" panose="02000503000000020004" pitchFamily="2" charset="0"/>
              </a:rPr>
              <a:t>олучатели субсидии работают в 442 населенных пунктах Новосибирской области;</a:t>
            </a:r>
          </a:p>
          <a:p>
            <a:pPr>
              <a:lnSpc>
                <a:spcPct val="150000"/>
              </a:lnSpc>
              <a:spcAft>
                <a:spcPts val="600"/>
              </a:spcAft>
              <a:defRPr sz="1800">
                <a:solidFill>
                  <a:srgbClr val="000000"/>
                </a:solidFill>
              </a:defRPr>
            </a:pPr>
            <a:r>
              <a:rPr lang="ru-RU" sz="4000" b="1" dirty="0">
                <a:solidFill>
                  <a:schemeClr val="tx1"/>
                </a:solidFill>
              </a:rPr>
              <a:t>Новая форма поддержки</a:t>
            </a:r>
          </a:p>
          <a:p>
            <a:pPr marL="685800" indent="-685800" algn="just">
              <a:buFontTx/>
              <a:buChar char="‒"/>
              <a:defRPr sz="1800">
                <a:solidFill>
                  <a:srgbClr val="000000"/>
                </a:solidFill>
              </a:defRPr>
            </a:pPr>
            <a:r>
              <a:rPr lang="ru-RU" sz="3600" dirty="0" smtClean="0">
                <a:solidFill>
                  <a:schemeClr val="tx1"/>
                </a:solidFill>
                <a:latin typeface="PT_Russia Text" panose="02000503000000020004" pitchFamily="2" charset="0"/>
                <a:ea typeface="PT_Russia Text" panose="02000503000000020004" pitchFamily="2" charset="0"/>
              </a:rPr>
              <a:t>предоставление субсидии хозяйствующим субъектам из средств областного бюджета на возмещение части затрат, связанных с приобретением специализированных автомагазинов для торгового обслуживания жителей отдаленных сел.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667051" y="2321642"/>
            <a:ext cx="455714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 sz="1800">
                <a:solidFill>
                  <a:srgbClr val="000000"/>
                </a:solidFill>
              </a:defRPr>
            </a:pPr>
            <a:r>
              <a:rPr lang="ru-RU" sz="3600" dirty="0" smtClean="0">
                <a:solidFill>
                  <a:schemeClr val="tx1"/>
                </a:solidFill>
                <a:latin typeface="PT_Russia Text" panose="02000503000000020004" pitchFamily="2" charset="0"/>
                <a:ea typeface="PT_Russia Text" panose="02000503000000020004" pitchFamily="2" charset="0"/>
              </a:rPr>
              <a:t>населенных пунктов, в которых отсутствует стационарная торговля </a:t>
            </a:r>
            <a:endParaRPr lang="ru-RU" sz="3600" dirty="0">
              <a:solidFill>
                <a:schemeClr val="tx1"/>
              </a:solidFill>
              <a:latin typeface="PT_Russia Text" panose="02000503000000020004" pitchFamily="2" charset="0"/>
              <a:ea typeface="PT_Russia Text" panose="02000503000000020004" pitchFamily="2" charset="0"/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192840266"/>
              </p:ext>
            </p:extLst>
          </p:nvPr>
        </p:nvGraphicFramePr>
        <p:xfrm>
          <a:off x="13992200" y="2610565"/>
          <a:ext cx="6348085" cy="5785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0814464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Квадраты_15%.png"/>
          <p:cNvPicPr>
            <a:picLocks noChangeAspect="1"/>
          </p:cNvPicPr>
          <p:nvPr/>
        </p:nvPicPr>
        <p:blipFill rotWithShape="1">
          <a:blip r:embed="rId3">
            <a:extLst/>
          </a:blip>
          <a:srcRect l="2090" t="6606" r="1990" b="17073"/>
          <a:stretch/>
        </p:blipFill>
        <p:spPr>
          <a:xfrm>
            <a:off x="0" y="-32048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extBox 2"/>
          <p:cNvSpPr txBox="1"/>
          <p:nvPr/>
        </p:nvSpPr>
        <p:spPr>
          <a:xfrm>
            <a:off x="8015536" y="2177480"/>
            <a:ext cx="102657" cy="87203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50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608653"/>
              </p:ext>
            </p:extLst>
          </p:nvPr>
        </p:nvGraphicFramePr>
        <p:xfrm>
          <a:off x="1174776" y="2761362"/>
          <a:ext cx="22316126" cy="10050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34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3027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00695">
                <a:tc>
                  <a:txBody>
                    <a:bodyPr/>
                    <a:lstStyle/>
                    <a:p>
                      <a:pPr marL="12700" marR="5080" indent="-12700" algn="ctr">
                        <a:lnSpc>
                          <a:spcPct val="116700"/>
                        </a:lnSpc>
                        <a:spcBef>
                          <a:spcPts val="95"/>
                        </a:spcBef>
                      </a:pPr>
                      <a:r>
                        <a:rPr lang="ru-RU" sz="3800" b="1" dirty="0" smtClean="0">
                          <a:solidFill>
                            <a:schemeClr val="tx1"/>
                          </a:solidFill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</a:rPr>
                        <a:t>Развитие </a:t>
                      </a:r>
                      <a:r>
                        <a:rPr lang="ru-RU" sz="3800" b="1" dirty="0" err="1" smtClean="0">
                          <a:solidFill>
                            <a:schemeClr val="tx1"/>
                          </a:solidFill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</a:rPr>
                        <a:t>многоформатной</a:t>
                      </a:r>
                      <a:r>
                        <a:rPr lang="ru-RU" sz="3800" b="1" dirty="0" smtClean="0">
                          <a:solidFill>
                            <a:schemeClr val="tx1"/>
                          </a:solidFill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</a:rPr>
                        <a:t> торговли</a:t>
                      </a:r>
                      <a:endParaRPr lang="ru-RU" sz="3800" b="1" dirty="0">
                        <a:solidFill>
                          <a:schemeClr val="tx1"/>
                        </a:solidFill>
                        <a:latin typeface="PT_Russia Text" panose="02000503000000020004" pitchFamily="2" charset="0"/>
                        <a:ea typeface="PT_Russia Text" panose="02000503000000020004" pitchFamily="2" charset="0"/>
                        <a:cs typeface="Liberation San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5080" indent="-457200" algn="l" defTabSz="825481" rtl="0" latinLnBrk="0">
                        <a:lnSpc>
                          <a:spcPct val="1167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 typeface="PT_Russia Text" panose="02000503000000020004" pitchFamily="2" charset="0"/>
                        <a:buChar char="‒"/>
                        <a:tabLst/>
                      </a:pPr>
                      <a:r>
                        <a:rPr lang="ru-RU" sz="30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мобильные форматы торговли;</a:t>
                      </a:r>
                    </a:p>
                    <a:p>
                      <a:pPr marL="457200" marR="5080" indent="-457200" algn="l" defTabSz="825481" rtl="0" latinLnBrk="0">
                        <a:lnSpc>
                          <a:spcPct val="1167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 typeface="PT_Russia Text" panose="02000503000000020004" pitchFamily="2" charset="0"/>
                        <a:buChar char="‒"/>
                        <a:tabLst/>
                      </a:pPr>
                      <a:r>
                        <a:rPr lang="ru-RU" sz="30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сезонная торговля;</a:t>
                      </a:r>
                    </a:p>
                    <a:p>
                      <a:pPr marL="457200" marR="5080" indent="-457200" algn="l" defTabSz="825481" rtl="0" latinLnBrk="0">
                        <a:lnSpc>
                          <a:spcPct val="1167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 typeface="PT_Russia Text" panose="02000503000000020004" pitchFamily="2" charset="0"/>
                        <a:buChar char="‒"/>
                        <a:tabLst/>
                      </a:pPr>
                      <a:r>
                        <a:rPr lang="ru-RU" sz="30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розничные рынки;</a:t>
                      </a:r>
                    </a:p>
                    <a:p>
                      <a:pPr marL="457200" marR="5080" indent="-457200" algn="l" defTabSz="825481" rtl="0" latinLnBrk="0">
                        <a:lnSpc>
                          <a:spcPct val="1167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 typeface="PT_Russia Text" panose="02000503000000020004" pitchFamily="2" charset="0"/>
                        <a:buChar char="‒"/>
                        <a:tabLst/>
                      </a:pPr>
                      <a:r>
                        <a:rPr lang="ru-RU" sz="30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ярмарки</a:t>
                      </a:r>
                      <a:endParaRPr lang="ru-RU" sz="30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PT_Russia Text" panose="02000503000000020004" pitchFamily="2" charset="0"/>
                        <a:ea typeface="PT_Russia Text" panose="02000503000000020004" pitchFamily="2" charset="0"/>
                        <a:cs typeface="Liberation Sans"/>
                        <a:sym typeface="Helvetica Light"/>
                      </a:endParaRPr>
                    </a:p>
                  </a:txBody>
                  <a:tcPr marL="32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16224">
                <a:tc>
                  <a:txBody>
                    <a:bodyPr/>
                    <a:lstStyle/>
                    <a:p>
                      <a:pPr marL="0" marR="5080" indent="11113" algn="ctr">
                        <a:lnSpc>
                          <a:spcPct val="116900"/>
                        </a:lnSpc>
                        <a:spcBef>
                          <a:spcPts val="95"/>
                        </a:spcBef>
                      </a:pPr>
                      <a:r>
                        <a:rPr lang="ru-RU" sz="3800" b="1" dirty="0" smtClean="0">
                          <a:solidFill>
                            <a:schemeClr val="tx1"/>
                          </a:solidFill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</a:rPr>
                        <a:t>Развитие нестационарной торговли</a:t>
                      </a:r>
                      <a:endParaRPr lang="ru-RU" sz="3800" b="1" dirty="0">
                        <a:solidFill>
                          <a:schemeClr val="tx1"/>
                        </a:solidFill>
                        <a:latin typeface="PT_Russia Text" panose="02000503000000020004" pitchFamily="2" charset="0"/>
                        <a:ea typeface="PT_Russia Text" panose="02000503000000020004" pitchFamily="2" charset="0"/>
                        <a:cs typeface="Liberation San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5080" indent="-457200" algn="l" defTabSz="825481" rtl="0" latinLnBrk="0">
                        <a:lnSpc>
                          <a:spcPct val="1167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 typeface="PT_Russia Text" panose="02000503000000020004" pitchFamily="2" charset="0"/>
                        <a:buChar char="‒"/>
                        <a:tabLst/>
                      </a:pPr>
                      <a:r>
                        <a:rPr lang="ru-RU" sz="30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Приказ </a:t>
                      </a:r>
                      <a:r>
                        <a:rPr lang="ru-RU" sz="30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Минпромторга</a:t>
                      </a:r>
                      <a:r>
                        <a:rPr lang="ru-RU" sz="30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 НСО № 10 «О Порядке разработки и утверждения органами местного самоуправления схемы размещения нестационарных торговых объектов»</a:t>
                      </a:r>
                      <a:endParaRPr lang="ru-RU" sz="30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PT_Russia Text" panose="02000503000000020004" pitchFamily="2" charset="0"/>
                        <a:ea typeface="PT_Russia Text" panose="02000503000000020004" pitchFamily="2" charset="0"/>
                        <a:cs typeface="Liberation Sans"/>
                        <a:sym typeface="Helvetica Light"/>
                      </a:endParaRPr>
                    </a:p>
                  </a:txBody>
                  <a:tcPr marL="32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12168">
                <a:tc>
                  <a:txBody>
                    <a:bodyPr/>
                    <a:lstStyle/>
                    <a:p>
                      <a:pPr marL="0" marR="5080" indent="11113" algn="ctr">
                        <a:lnSpc>
                          <a:spcPct val="116900"/>
                        </a:lnSpc>
                        <a:spcBef>
                          <a:spcPts val="95"/>
                        </a:spcBef>
                      </a:pPr>
                      <a:r>
                        <a:rPr lang="ru-RU" sz="3800" b="1" dirty="0" smtClean="0">
                          <a:solidFill>
                            <a:schemeClr val="tx1"/>
                          </a:solidFill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</a:rPr>
                        <a:t>Рынки</a:t>
                      </a:r>
                      <a:endParaRPr lang="ru-RU" sz="3800" b="1" dirty="0">
                        <a:solidFill>
                          <a:schemeClr val="tx1"/>
                        </a:solidFill>
                        <a:latin typeface="PT_Russia Text" panose="02000503000000020004" pitchFamily="2" charset="0"/>
                        <a:ea typeface="PT_Russia Text" panose="02000503000000020004" pitchFamily="2" charset="0"/>
                        <a:cs typeface="Liberation San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5080" indent="-457200" algn="l" defTabSz="825481" rtl="0" latinLnBrk="0">
                        <a:lnSpc>
                          <a:spcPct val="1167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 typeface="PT_Russia Text" panose="02000503000000020004" pitchFamily="2" charset="0"/>
                        <a:buChar char="‒"/>
                        <a:tabLst/>
                      </a:pPr>
                      <a:r>
                        <a:rPr lang="ru-RU" sz="30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в городе Новосибирске функционирует 3 розничных универсальных рынка;</a:t>
                      </a:r>
                    </a:p>
                    <a:p>
                      <a:pPr marL="457200" marR="5080" indent="-457200" algn="l" defTabSz="825481" rtl="0" latinLnBrk="0">
                        <a:lnSpc>
                          <a:spcPct val="1167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 typeface="PT_Russia Text" panose="02000503000000020004" pitchFamily="2" charset="0"/>
                        <a:buChar char="‒"/>
                        <a:tabLst/>
                      </a:pPr>
                      <a:r>
                        <a:rPr lang="ru-RU" sz="30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10 розничных универсальных рынков функционирует в районах области</a:t>
                      </a:r>
                      <a:endParaRPr lang="ru-RU" sz="30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PT_Russia Text" panose="02000503000000020004" pitchFamily="2" charset="0"/>
                        <a:ea typeface="PT_Russia Text" panose="02000503000000020004" pitchFamily="2" charset="0"/>
                        <a:cs typeface="Liberation Sans"/>
                        <a:sym typeface="Helvetica Light"/>
                      </a:endParaRPr>
                    </a:p>
                  </a:txBody>
                  <a:tcPr marL="32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04207188"/>
                  </a:ext>
                </a:extLst>
              </a:tr>
              <a:tr h="1977373">
                <a:tc>
                  <a:txBody>
                    <a:bodyPr/>
                    <a:lstStyle/>
                    <a:p>
                      <a:pPr marL="0" marR="5080" indent="11113" algn="ctr">
                        <a:lnSpc>
                          <a:spcPct val="116900"/>
                        </a:lnSpc>
                        <a:spcBef>
                          <a:spcPts val="95"/>
                        </a:spcBef>
                      </a:pPr>
                      <a:r>
                        <a:rPr lang="ru-RU" sz="3800" b="1" dirty="0" smtClean="0">
                          <a:solidFill>
                            <a:schemeClr val="tx1"/>
                          </a:solidFill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</a:rPr>
                        <a:t>Ярмарки</a:t>
                      </a:r>
                      <a:endParaRPr lang="ru-RU" sz="3800" b="1" dirty="0">
                        <a:solidFill>
                          <a:schemeClr val="tx1"/>
                        </a:solidFill>
                        <a:latin typeface="PT_Russia Text" panose="02000503000000020004" pitchFamily="2" charset="0"/>
                        <a:ea typeface="PT_Russia Text" panose="02000503000000020004" pitchFamily="2" charset="0"/>
                        <a:cs typeface="Liberation San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5080" indent="-457200" algn="l" defTabSz="825481" rtl="0" latinLnBrk="0">
                        <a:lnSpc>
                          <a:spcPct val="1167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 typeface="PT_Russia Text" panose="02000503000000020004" pitchFamily="2" charset="0"/>
                        <a:buChar char="‒"/>
                        <a:tabLst/>
                      </a:pPr>
                      <a:r>
                        <a:rPr lang="ru-RU" sz="30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2339 ярмарочных мероприятия в 2019 году;</a:t>
                      </a:r>
                    </a:p>
                    <a:p>
                      <a:pPr marL="457200" marR="5080" indent="-457200" algn="l" defTabSz="825481" rtl="0" latinLnBrk="0">
                        <a:lnSpc>
                          <a:spcPct val="1167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 typeface="PT_Russia Text" panose="02000503000000020004" pitchFamily="2" charset="0"/>
                        <a:buChar char="‒"/>
                        <a:tabLst/>
                      </a:pPr>
                      <a:r>
                        <a:rPr lang="ru-RU" sz="30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11 оптово-розничных ярмарок с общим товарооборотом на 57,3 млн. руб.;</a:t>
                      </a:r>
                    </a:p>
                    <a:p>
                      <a:pPr marL="457200" marR="5080" indent="-457200" algn="l" defTabSz="825481" rtl="0" latinLnBrk="0">
                        <a:lnSpc>
                          <a:spcPct val="1167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 typeface="PT_Russia Text" panose="02000503000000020004" pitchFamily="2" charset="0"/>
                        <a:buChar char="‒"/>
                        <a:tabLst/>
                      </a:pPr>
                      <a:r>
                        <a:rPr lang="ru-RU" sz="30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3 социальные ярмарки</a:t>
                      </a:r>
                      <a:endParaRPr lang="ru-RU" sz="30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PT_Russia Text" panose="02000503000000020004" pitchFamily="2" charset="0"/>
                        <a:ea typeface="PT_Russia Text" panose="02000503000000020004" pitchFamily="2" charset="0"/>
                        <a:cs typeface="Liberation Sans"/>
                        <a:sym typeface="Helvetica Light"/>
                      </a:endParaRPr>
                    </a:p>
                  </a:txBody>
                  <a:tcPr marL="32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7549966"/>
                  </a:ext>
                </a:extLst>
              </a:tr>
              <a:tr h="1944216">
                <a:tc>
                  <a:txBody>
                    <a:bodyPr/>
                    <a:lstStyle/>
                    <a:p>
                      <a:pPr algn="ctr"/>
                      <a:r>
                        <a:rPr lang="ru-RU" sz="3800" b="1" baseline="0" dirty="0" smtClean="0">
                          <a:solidFill>
                            <a:schemeClr val="tx1"/>
                          </a:solidFill>
                          <a:effectLst/>
                          <a:latin typeface="PT_Russia Text" panose="02000503000000020004" pitchFamily="2" charset="0"/>
                          <a:ea typeface="PT_Russia Text" panose="02000503000000020004" pitchFamily="2" charset="0"/>
                        </a:rPr>
                        <a:t>Распределительные </a:t>
                      </a:r>
                    </a:p>
                    <a:p>
                      <a:pPr algn="ctr"/>
                      <a:r>
                        <a:rPr lang="ru-RU" sz="3800" b="1" baseline="0" dirty="0" smtClean="0">
                          <a:solidFill>
                            <a:schemeClr val="tx1"/>
                          </a:solidFill>
                          <a:effectLst/>
                          <a:latin typeface="PT_Russia Text" panose="02000503000000020004" pitchFamily="2" charset="0"/>
                          <a:ea typeface="PT_Russia Text" panose="02000503000000020004" pitchFamily="2" charset="0"/>
                        </a:rPr>
                        <a:t>центры</a:t>
                      </a:r>
                      <a:endParaRPr lang="ru-RU" sz="3800" b="1" baseline="0" dirty="0">
                        <a:solidFill>
                          <a:schemeClr val="tx1"/>
                        </a:solidFill>
                        <a:effectLst/>
                        <a:latin typeface="PT_Russia Text" panose="02000503000000020004" pitchFamily="2" charset="0"/>
                        <a:ea typeface="PT_Russia Text" panose="02000503000000020004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5080" indent="-457200" algn="l" defTabSz="825481" rtl="0" latinLnBrk="0">
                        <a:lnSpc>
                          <a:spcPct val="1167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 typeface="PT_Russia Text" panose="02000503000000020004" pitchFamily="2" charset="0"/>
                        <a:buChar char="‒"/>
                        <a:tabLst/>
                      </a:pPr>
                      <a:r>
                        <a:rPr lang="ru-RU" sz="30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обеспечивают целостность процесса формирования торгового ассортимента;</a:t>
                      </a:r>
                    </a:p>
                    <a:p>
                      <a:pPr marL="457200" marR="5080" indent="-457200" algn="l" defTabSz="825481" rtl="0" latinLnBrk="0">
                        <a:lnSpc>
                          <a:spcPct val="1167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 typeface="PT_Russia Text" panose="02000503000000020004" pitchFamily="2" charset="0"/>
                        <a:buChar char="‒"/>
                        <a:tabLst/>
                      </a:pPr>
                      <a:r>
                        <a:rPr lang="ru-RU" sz="30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13 распределительных центров в НСО</a:t>
                      </a:r>
                    </a:p>
                  </a:txBody>
                  <a:tcPr marL="32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9" name="Shape 150"/>
          <p:cNvSpPr/>
          <p:nvPr/>
        </p:nvSpPr>
        <p:spPr>
          <a:xfrm>
            <a:off x="2145296" y="944030"/>
            <a:ext cx="20093408" cy="8412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799" tIns="50799" rIns="50799" bIns="50799">
            <a:spAutoFit/>
          </a:bodyPr>
          <a:lstStyle>
            <a:lvl1pPr>
              <a:defRPr sz="6000">
                <a:latin typeface="PT_Russia Text Bold"/>
                <a:ea typeface="PT_Russia Text Bold"/>
                <a:cs typeface="PT_Russia Text Bold"/>
                <a:sym typeface="PT_Russia Text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lang="ru-RU" sz="4800" b="1" dirty="0" smtClean="0">
                <a:solidFill>
                  <a:schemeClr val="tx1"/>
                </a:solidFill>
                <a:sym typeface="Helvetica Light"/>
              </a:rPr>
              <a:t>Развитие инфраструктуры торговли в Новосибирской области</a:t>
            </a:r>
            <a:endParaRPr sz="4800" b="1" dirty="0">
              <a:solidFill>
                <a:schemeClr val="tx1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77651767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Квадраты_15%.png"/>
          <p:cNvPicPr>
            <a:picLocks noChangeAspect="1"/>
          </p:cNvPicPr>
          <p:nvPr/>
        </p:nvPicPr>
        <p:blipFill rotWithShape="1">
          <a:blip r:embed="rId3">
            <a:extLst/>
          </a:blip>
          <a:srcRect l="2090" t="6606" r="1990" b="17073"/>
          <a:stretch/>
        </p:blipFill>
        <p:spPr>
          <a:xfrm>
            <a:off x="0" y="-32048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extBox 2"/>
          <p:cNvSpPr txBox="1"/>
          <p:nvPr/>
        </p:nvSpPr>
        <p:spPr>
          <a:xfrm>
            <a:off x="8015536" y="2177480"/>
            <a:ext cx="102657" cy="87203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50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9" name="Shape 150"/>
          <p:cNvSpPr/>
          <p:nvPr/>
        </p:nvSpPr>
        <p:spPr>
          <a:xfrm>
            <a:off x="3118993" y="749709"/>
            <a:ext cx="19082120" cy="7796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799" tIns="50799" rIns="50799" bIns="50799">
            <a:spAutoFit/>
          </a:bodyPr>
          <a:lstStyle>
            <a:lvl1pPr>
              <a:defRPr sz="6000">
                <a:latin typeface="PT_Russia Text Bold"/>
                <a:ea typeface="PT_Russia Text Bold"/>
                <a:cs typeface="PT_Russia Text Bold"/>
                <a:sym typeface="PT_Russia Text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lang="ru-RU" sz="4400" b="1" dirty="0" smtClean="0">
                <a:solidFill>
                  <a:schemeClr val="tx1"/>
                </a:solidFill>
                <a:sym typeface="Helvetica Light"/>
              </a:rPr>
              <a:t>Поддержка местного товаропроизводителя</a:t>
            </a:r>
            <a:endParaRPr sz="4400" b="1" dirty="0">
              <a:solidFill>
                <a:schemeClr val="tx1"/>
              </a:solidFill>
              <a:sym typeface="Helvetica Light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377850"/>
              </p:ext>
            </p:extLst>
          </p:nvPr>
        </p:nvGraphicFramePr>
        <p:xfrm>
          <a:off x="382272" y="2434892"/>
          <a:ext cx="23619455" cy="104717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92904">
                  <a:extLst>
                    <a:ext uri="{9D8B030D-6E8A-4147-A177-3AD203B41FA5}">
                      <a16:colId xmlns:a16="http://schemas.microsoft.com/office/drawing/2014/main" xmlns="" val="2424752393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xmlns="" val="3603876824"/>
                    </a:ext>
                  </a:extLst>
                </a:gridCol>
                <a:gridCol w="5314273">
                  <a:extLst>
                    <a:ext uri="{9D8B030D-6E8A-4147-A177-3AD203B41FA5}">
                      <a16:colId xmlns:a16="http://schemas.microsoft.com/office/drawing/2014/main" xmlns="" val="2481173523"/>
                    </a:ext>
                  </a:extLst>
                </a:gridCol>
                <a:gridCol w="5126887">
                  <a:extLst>
                    <a:ext uri="{9D8B030D-6E8A-4147-A177-3AD203B41FA5}">
                      <a16:colId xmlns:a16="http://schemas.microsoft.com/office/drawing/2014/main" xmlns="" val="1461901601"/>
                    </a:ext>
                  </a:extLst>
                </a:gridCol>
                <a:gridCol w="4320895">
                  <a:extLst>
                    <a:ext uri="{9D8B030D-6E8A-4147-A177-3AD203B41FA5}">
                      <a16:colId xmlns:a16="http://schemas.microsoft.com/office/drawing/2014/main" xmlns="" val="681858048"/>
                    </a:ext>
                  </a:extLst>
                </a:gridCol>
              </a:tblGrid>
              <a:tr h="1638943">
                <a:tc>
                  <a:txBody>
                    <a:bodyPr/>
                    <a:lstStyle/>
                    <a:p>
                      <a:pPr marL="725488" indent="-725488"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ru-RU" sz="32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 Bold" panose="02000503000000020004" pitchFamily="2" charset="0"/>
                          <a:ea typeface="PT_Russia Text Bold" panose="02000503000000020004" pitchFamily="2" charset="0"/>
                          <a:cs typeface="Liberation Sans"/>
                          <a:sym typeface="Helvetica Light"/>
                        </a:rPr>
                        <a:t>Пилотный проект </a:t>
                      </a:r>
                    </a:p>
                    <a:p>
                      <a:pPr marL="725488" indent="-725488"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ru-RU" sz="32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 Bold" panose="02000503000000020004" pitchFamily="2" charset="0"/>
                          <a:ea typeface="PT_Russia Text Bold" panose="02000503000000020004" pitchFamily="2" charset="0"/>
                          <a:cs typeface="Liberation Sans"/>
                          <a:sym typeface="Helvetica Light"/>
                        </a:rPr>
                        <a:t>«Сделано у нас»</a:t>
                      </a:r>
                      <a:endParaRPr lang="ru-RU" sz="3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PT_Russia Text Bold" panose="02000503000000020004" pitchFamily="2" charset="0"/>
                        <a:ea typeface="PT_Russia Text Bold" panose="02000503000000020004" pitchFamily="2" charset="0"/>
                        <a:cs typeface="Liberation Sans"/>
                        <a:sym typeface="Helvetica Ligh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ru-RU" sz="32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 Bold" panose="02000503000000020004" pitchFamily="2" charset="0"/>
                          <a:ea typeface="PT_Russia Text Bold" panose="02000503000000020004" pitchFamily="2" charset="0"/>
                          <a:cs typeface="Liberation Sans"/>
                          <a:sym typeface="Helvetica Light"/>
                        </a:rPr>
                        <a:t>«Новый сибирский продукт»</a:t>
                      </a:r>
                      <a:endParaRPr lang="ru-RU" sz="3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PT_Russia Text Bold" panose="02000503000000020004" pitchFamily="2" charset="0"/>
                        <a:ea typeface="PT_Russia Text Bold" panose="02000503000000020004" pitchFamily="2" charset="0"/>
                        <a:cs typeface="Liberation Sans"/>
                        <a:sym typeface="Helvetica Ligh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54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 Bold" panose="02000503000000020004" pitchFamily="2" charset="0"/>
                          <a:ea typeface="PT_Russia Text Bold" panose="02000503000000020004" pitchFamily="2" charset="0"/>
                          <a:cs typeface="Liberation Sans"/>
                          <a:sym typeface="Helvetica Light"/>
                        </a:rPr>
                        <a:t>Региональный продовольственный портал</a:t>
                      </a:r>
                      <a:endParaRPr lang="ru-RU" sz="3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PT_Russia Text Bold" panose="02000503000000020004" pitchFamily="2" charset="0"/>
                        <a:ea typeface="PT_Russia Text Bold" panose="02000503000000020004" pitchFamily="2" charset="0"/>
                        <a:cs typeface="Liberation Sans"/>
                        <a:sym typeface="Helvetica Ligh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54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 Bold" panose="02000503000000020004" pitchFamily="2" charset="0"/>
                          <a:ea typeface="PT_Russia Text Bold" panose="02000503000000020004" pitchFamily="2" charset="0"/>
                          <a:cs typeface="Liberation Sans"/>
                          <a:sym typeface="Helvetica Light"/>
                        </a:rPr>
                        <a:t>Маркировка </a:t>
                      </a:r>
                    </a:p>
                    <a:p>
                      <a:pPr marL="0" marR="0" lvl="0" indent="0" algn="ctr" defTabSz="8254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 Bold" panose="02000503000000020004" pitchFamily="2" charset="0"/>
                          <a:ea typeface="PT_Russia Text Bold" panose="02000503000000020004" pitchFamily="2" charset="0"/>
                          <a:cs typeface="Liberation Sans"/>
                          <a:sym typeface="Helvetica Light"/>
                        </a:rPr>
                        <a:t>продукции</a:t>
                      </a:r>
                      <a:endParaRPr lang="ru-RU" sz="3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PT_Russia Text Bold" panose="02000503000000020004" pitchFamily="2" charset="0"/>
                        <a:ea typeface="PT_Russia Text Bold" panose="02000503000000020004" pitchFamily="2" charset="0"/>
                        <a:cs typeface="Liberation Sans"/>
                        <a:sym typeface="Helvetica Ligh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25488" marR="0" indent="-725488" algn="ctr" defTabSz="825481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ru-RU" sz="32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 Bold" panose="02000503000000020004" pitchFamily="2" charset="0"/>
                          <a:ea typeface="PT_Russia Text Bold" panose="02000503000000020004" pitchFamily="2" charset="0"/>
                          <a:cs typeface="Liberation Sans"/>
                          <a:sym typeface="Helvetica Light"/>
                        </a:rPr>
                        <a:t>Взаимодействие </a:t>
                      </a:r>
                    </a:p>
                    <a:p>
                      <a:pPr marL="0" marR="0" indent="0" algn="ctr" defTabSz="825481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ru-RU" sz="32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 Bold" panose="02000503000000020004" pitchFamily="2" charset="0"/>
                          <a:ea typeface="PT_Russia Text Bold" panose="02000503000000020004" pitchFamily="2" charset="0"/>
                          <a:cs typeface="Liberation Sans"/>
                          <a:sym typeface="Helvetica Light"/>
                        </a:rPr>
                        <a:t>с сетевым ритейлом</a:t>
                      </a:r>
                      <a:endParaRPr lang="ru-RU" sz="3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PT_Russia Text Bold" panose="02000503000000020004" pitchFamily="2" charset="0"/>
                        <a:ea typeface="PT_Russia Text Bold" panose="02000503000000020004" pitchFamily="2" charset="0"/>
                        <a:cs typeface="Liberation Sans"/>
                        <a:sym typeface="Helvetica Ligh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24533769"/>
                  </a:ext>
                </a:extLst>
              </a:tr>
              <a:tr h="8832837">
                <a:tc>
                  <a:txBody>
                    <a:bodyPr/>
                    <a:lstStyle/>
                    <a:p>
                      <a:pPr marL="469900" marR="0" indent="-457200" algn="l" defTabSz="825481" rtl="0" latinLnBrk="0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Система добровольной сертификации</a:t>
                      </a:r>
                    </a:p>
                    <a:p>
                      <a:pPr marL="469900" marR="0" indent="-457200" algn="l" defTabSz="825481" rtl="0" latinLnBrk="0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Дни поставщика в сетевых торговых компаниях</a:t>
                      </a:r>
                    </a:p>
                    <a:p>
                      <a:pPr marL="469900" marR="0" indent="-457200" algn="l" defTabSz="825481" rtl="0" latinLnBrk="0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Выставки и ярмарки</a:t>
                      </a:r>
                    </a:p>
                    <a:p>
                      <a:pPr marL="469900" marR="0" indent="-457200" algn="l" defTabSz="825481" rtl="0" latinLnBrk="0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Новосибирский торговый форум</a:t>
                      </a:r>
                    </a:p>
                    <a:p>
                      <a:pPr marL="469900" marR="0" indent="-457200" algn="l" defTabSz="825481" rtl="0" latinLnBrk="0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Образовательные проекты</a:t>
                      </a:r>
                    </a:p>
                    <a:p>
                      <a:pPr marL="469900" marR="0" indent="-457200" algn="l" defTabSz="825481" rtl="0" latinLnBrk="0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Экспертная группа при </a:t>
                      </a:r>
                      <a:r>
                        <a:rPr lang="ru-RU" sz="28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Минпромторге</a:t>
                      </a: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 НСО</a:t>
                      </a:r>
                      <a:endParaRPr lang="ru-RU" sz="28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PT_Russia Text" panose="02000503000000020004" pitchFamily="2" charset="0"/>
                        <a:ea typeface="PT_Russia Text" panose="02000503000000020004" pitchFamily="2" charset="0"/>
                        <a:cs typeface="Liberation Sans"/>
                        <a:sym typeface="Helvetica Light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69900" indent="-457200" algn="l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Участвуют местные производители</a:t>
                      </a:r>
                    </a:p>
                    <a:p>
                      <a:pPr marL="469900" indent="-457200" algn="l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Товарный знак</a:t>
                      </a:r>
                    </a:p>
                    <a:p>
                      <a:pPr marL="469900" marR="0" lvl="0" indent="-457200" algn="l" defTabSz="825481" rtl="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Более 10 преференций для участников проекта  </a:t>
                      </a:r>
                    </a:p>
                    <a:p>
                      <a:pPr marL="469900" marR="0" indent="-457200" algn="l" defTabSz="825481" rtl="0" latinLnBrk="0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 sz="7500">
                          <a:latin typeface="PT_Russia Text Bold"/>
                          <a:ea typeface="PT_Russia Text Bold"/>
                          <a:cs typeface="PT_Russia Text Bold"/>
                          <a:sym typeface="PT_Russia Text Bold"/>
                        </a:defRPr>
                      </a:pP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Механизм продвижения местных производителей, </a:t>
                      </a:r>
                    </a:p>
                    <a:p>
                      <a:pPr marL="469900" marR="0" indent="-457200" algn="l" defTabSz="825481" rtl="0" latinLnBrk="0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 sz="7500">
                          <a:latin typeface="PT_Russia Text Bold"/>
                          <a:ea typeface="PT_Russia Text Bold"/>
                          <a:cs typeface="PT_Russia Text Bold"/>
                          <a:sym typeface="PT_Russia Text Bold"/>
                        </a:defRPr>
                      </a:pP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Развитие регионального бренда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ru-RU" sz="28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PT_Russia Text" panose="02000503000000020004" pitchFamily="2" charset="0"/>
                        <a:ea typeface="PT_Russia Text" panose="02000503000000020004" pitchFamily="2" charset="0"/>
                        <a:cs typeface="Liberation Sans"/>
                        <a:sym typeface="Helvetica Ligh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69900" marR="0" indent="-457200" algn="l" defTabSz="825481" rtl="0" latinLnBrk="0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Информационный портал</a:t>
                      </a:r>
                    </a:p>
                    <a:p>
                      <a:pPr marL="469900" marR="0" indent="-457200" algn="l" defTabSz="825481" rtl="0" latinLnBrk="0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На картографической основе представлены региональные производители продуктов питания</a:t>
                      </a:r>
                    </a:p>
                    <a:p>
                      <a:pPr marL="469900" marR="0" indent="-457200" algn="l" defTabSz="825481" rtl="0" latinLnBrk="0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Позволит органам государственной власти более эффективно продвигать местных товаропроизводителей на российском и международном рынках, привлекать </a:t>
                      </a:r>
                      <a:b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</a:b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их к участию в исполнении государственного </a:t>
                      </a:r>
                      <a:b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</a:b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и муниципального заказа.</a:t>
                      </a:r>
                      <a:endParaRPr lang="ru-RU" sz="28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PT_Russia Text" panose="02000503000000020004" pitchFamily="2" charset="0"/>
                        <a:ea typeface="PT_Russia Text" panose="02000503000000020004" pitchFamily="2" charset="0"/>
                        <a:cs typeface="Liberation Sans"/>
                        <a:sym typeface="Helvetica Ligh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69900" marR="0" lvl="0" indent="-457200" algn="l" defTabSz="825481" rtl="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Прекращение оборота не маркированных табака и обуви до 01.07.2019</a:t>
                      </a:r>
                    </a:p>
                    <a:p>
                      <a:pPr marL="469900" marR="0" lvl="0" indent="-457200" algn="l" defTabSz="825481" rtl="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Обязательная маркировка шин и покрышек, фотоаппаратов и ламп-вспышек, духов, туалетной воды, товаров легкой промышленности </a:t>
                      </a:r>
                      <a:b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</a:b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до 01.12.2019</a:t>
                      </a:r>
                    </a:p>
                    <a:p>
                      <a:pPr marL="469900" marR="0" lvl="0" indent="-457200" algn="l" defTabSz="825481" rtl="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Прекращение оборота не маркированных лекарств до 01.07.2020</a:t>
                      </a:r>
                    </a:p>
                    <a:p>
                      <a:pPr marL="469900" marR="0" lvl="0" indent="-457200" algn="l" defTabSz="825481" rtl="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эксперимент по маркировке молочной продукции продлится до 29.02.2020</a:t>
                      </a:r>
                      <a:endParaRPr lang="ru-RU" sz="28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PT_Russia Text" panose="02000503000000020004" pitchFamily="2" charset="0"/>
                        <a:ea typeface="PT_Russia Text" panose="02000503000000020004" pitchFamily="2" charset="0"/>
                        <a:cs typeface="Liberation Sans"/>
                        <a:sym typeface="Helvetica Ligh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69900" marR="0" lvl="0" indent="-457200" algn="l" defTabSz="825481" rtl="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Формируют 52% оборота розничной торговли и формируют розничные цены </a:t>
                      </a:r>
                    </a:p>
                    <a:p>
                      <a:pPr marL="469900" marR="0" lvl="0" indent="-457200" algn="l" defTabSz="825481" rtl="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400 </a:t>
                      </a:r>
                      <a:r>
                        <a:rPr lang="ru-RU" sz="28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минимаркетов</a:t>
                      </a:r>
                      <a:endParaRPr lang="ru-RU" sz="2800" b="0" i="0" u="none" strike="noStrike" cap="none" spc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PT_Russia Text" panose="02000503000000020004" pitchFamily="2" charset="0"/>
                        <a:ea typeface="PT_Russia Text" panose="02000503000000020004" pitchFamily="2" charset="0"/>
                        <a:cs typeface="Liberation Sans"/>
                        <a:sym typeface="Helvetica Light"/>
                      </a:endParaRPr>
                    </a:p>
                    <a:p>
                      <a:pPr marL="469900" marR="0" lvl="0" indent="-457200" algn="l" defTabSz="825481" rtl="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100 </a:t>
                      </a:r>
                      <a:r>
                        <a:rPr lang="ru-RU" sz="28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дискаунтеров</a:t>
                      </a:r>
                      <a:endParaRPr lang="ru-RU" sz="2800" b="0" i="0" u="none" strike="noStrike" cap="none" spc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PT_Russia Text" panose="02000503000000020004" pitchFamily="2" charset="0"/>
                        <a:ea typeface="PT_Russia Text" panose="02000503000000020004" pitchFamily="2" charset="0"/>
                        <a:cs typeface="Liberation Sans"/>
                        <a:sym typeface="Helvetica Light"/>
                      </a:endParaRPr>
                    </a:p>
                    <a:p>
                      <a:pPr marL="469900" marR="0" lvl="0" indent="-457200" algn="l" defTabSz="825481" rtl="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800 супермаркетов</a:t>
                      </a:r>
                    </a:p>
                    <a:p>
                      <a:pPr marL="469900" marR="0" lvl="0" indent="-457200" algn="l" defTabSz="825481" rtl="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Liberation Sans"/>
                          <a:sym typeface="Helvetica Light"/>
                        </a:rPr>
                        <a:t>25 гипермаркетов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ru-RU" sz="28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PT_Russia Text" panose="02000503000000020004" pitchFamily="2" charset="0"/>
                        <a:ea typeface="PT_Russia Text" panose="02000503000000020004" pitchFamily="2" charset="0"/>
                        <a:cs typeface="Liberation Sans"/>
                        <a:sym typeface="Helvetica Ligh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531735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05627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Квадраты_15%.png"/>
          <p:cNvPicPr>
            <a:picLocks noChangeAspect="1"/>
          </p:cNvPicPr>
          <p:nvPr/>
        </p:nvPicPr>
        <p:blipFill rotWithShape="1">
          <a:blip r:embed="rId3">
            <a:extLst/>
          </a:blip>
          <a:srcRect l="2090" t="6606" r="1990" b="17073"/>
          <a:stretch/>
        </p:blipFill>
        <p:spPr>
          <a:xfrm>
            <a:off x="-9218" y="-6241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Shape 150"/>
          <p:cNvSpPr/>
          <p:nvPr/>
        </p:nvSpPr>
        <p:spPr>
          <a:xfrm>
            <a:off x="2641722" y="628795"/>
            <a:ext cx="19082120" cy="8412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799" tIns="50799" rIns="50799" bIns="50799">
            <a:spAutoFit/>
          </a:bodyPr>
          <a:lstStyle>
            <a:lvl1pPr>
              <a:defRPr sz="6000">
                <a:latin typeface="PT_Russia Text Bold"/>
                <a:ea typeface="PT_Russia Text Bold"/>
                <a:cs typeface="PT_Russia Text Bold"/>
                <a:sym typeface="PT_Russia Text Bold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lang="ru-RU" sz="4800" b="1" dirty="0">
                <a:solidFill>
                  <a:schemeClr val="tx1"/>
                </a:solidFill>
                <a:sym typeface="Helvetica Light"/>
              </a:rPr>
              <a:t>Итоги работы управления лицензирования за 2019 </a:t>
            </a:r>
            <a:r>
              <a:rPr lang="ru-RU" sz="4800" b="1" dirty="0" smtClean="0">
                <a:solidFill>
                  <a:schemeClr val="tx1"/>
                </a:solidFill>
                <a:sym typeface="Helvetica Light"/>
              </a:rPr>
              <a:t>год</a:t>
            </a:r>
            <a:endParaRPr lang="ru-RU" sz="4800" b="1" dirty="0">
              <a:solidFill>
                <a:schemeClr val="tx1"/>
              </a:solidFill>
              <a:sym typeface="Helvetica Light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236273"/>
              </p:ext>
            </p:extLst>
          </p:nvPr>
        </p:nvGraphicFramePr>
        <p:xfrm>
          <a:off x="1021542" y="2681536"/>
          <a:ext cx="22322480" cy="40653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8170">
                  <a:extLst>
                    <a:ext uri="{9D8B030D-6E8A-4147-A177-3AD203B41FA5}">
                      <a16:colId xmlns:a16="http://schemas.microsoft.com/office/drawing/2014/main" xmlns="" val="2298014268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xmlns="" val="592578214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xmlns="" val="3748262559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xmlns="" val="542626840"/>
                    </a:ext>
                  </a:extLst>
                </a:gridCol>
                <a:gridCol w="3375158">
                  <a:extLst>
                    <a:ext uri="{9D8B030D-6E8A-4147-A177-3AD203B41FA5}">
                      <a16:colId xmlns:a16="http://schemas.microsoft.com/office/drawing/2014/main" xmlns="" val="2175434148"/>
                    </a:ext>
                  </a:extLst>
                </a:gridCol>
              </a:tblGrid>
              <a:tr h="542568">
                <a:tc>
                  <a:txBody>
                    <a:bodyPr/>
                    <a:lstStyle/>
                    <a:p>
                      <a:pPr marL="0" marR="0" indent="0" algn="ctr" defTabSz="825481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ru-RU" sz="28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PT_Russia Text" panose="02000503000000020004" pitchFamily="2" charset="0"/>
                        <a:ea typeface="PT_Russia Text" panose="02000503000000020004" pitchFamily="2" charset="0"/>
                        <a:cs typeface="+mn-cs"/>
                        <a:sym typeface="Helvetica Light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825481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2016</a:t>
                      </a:r>
                      <a:endParaRPr lang="ru-RU" sz="28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PT_Russia Text" panose="02000503000000020004" pitchFamily="2" charset="0"/>
                        <a:ea typeface="PT_Russia Text" panose="02000503000000020004" pitchFamily="2" charset="0"/>
                        <a:cs typeface="+mn-cs"/>
                        <a:sym typeface="Helvetica Light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825481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2017</a:t>
                      </a:r>
                      <a:endParaRPr lang="ru-RU" sz="28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PT_Russia Text" panose="02000503000000020004" pitchFamily="2" charset="0"/>
                        <a:ea typeface="PT_Russia Text" panose="02000503000000020004" pitchFamily="2" charset="0"/>
                        <a:cs typeface="+mn-cs"/>
                        <a:sym typeface="Helvetica Light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825481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2018</a:t>
                      </a:r>
                      <a:endParaRPr lang="ru-RU" sz="28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PT_Russia Text" panose="02000503000000020004" pitchFamily="2" charset="0"/>
                        <a:ea typeface="PT_Russia Text" panose="02000503000000020004" pitchFamily="2" charset="0"/>
                        <a:cs typeface="+mn-cs"/>
                        <a:sym typeface="Helvetica Light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825481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2019</a:t>
                      </a:r>
                      <a:endParaRPr lang="ru-RU" sz="28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PT_Russia Text" panose="02000503000000020004" pitchFamily="2" charset="0"/>
                        <a:ea typeface="PT_Russia Text" panose="02000503000000020004" pitchFamily="2" charset="0"/>
                        <a:cs typeface="+mn-cs"/>
                        <a:sym typeface="Helvetica Light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71579099"/>
                  </a:ext>
                </a:extLst>
              </a:tr>
              <a:tr h="658000">
                <a:tc>
                  <a:txBody>
                    <a:bodyPr/>
                    <a:lstStyle/>
                    <a:p>
                      <a:pPr marL="0" marR="0" indent="0" algn="ctr" defTabSz="825481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Розничная продажа алкогольной продукции</a:t>
                      </a:r>
                      <a:endParaRPr lang="ru-RU" sz="28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PT_Russia Text" panose="02000503000000020004" pitchFamily="2" charset="0"/>
                        <a:ea typeface="PT_Russia Text" panose="02000503000000020004" pitchFamily="2" charset="0"/>
                        <a:cs typeface="+mn-cs"/>
                        <a:sym typeface="Helvetica Light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825481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917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825481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892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825481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i="0" u="none" strike="noStrike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868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825481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i="0" u="none" strike="noStrike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834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704278904"/>
                  </a:ext>
                </a:extLst>
              </a:tr>
              <a:tr h="628454">
                <a:tc>
                  <a:txBody>
                    <a:bodyPr/>
                    <a:lstStyle/>
                    <a:p>
                      <a:pPr marL="0" marR="0" indent="0" algn="ctr" defTabSz="825481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Количество объектов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825481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4774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825481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4609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825481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4327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825481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4361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323920225"/>
                  </a:ext>
                </a:extLst>
              </a:tr>
              <a:tr h="1693801">
                <a:tc>
                  <a:txBody>
                    <a:bodyPr/>
                    <a:lstStyle/>
                    <a:p>
                      <a:pPr marL="0" marR="0" indent="0" algn="ctr" defTabSz="825481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Заготовка, хранение, переработка и реализация лома черных металлов, цветных металлов</a:t>
                      </a:r>
                      <a:endParaRPr lang="ru-RU" sz="28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PT_Russia Text" panose="02000503000000020004" pitchFamily="2" charset="0"/>
                        <a:ea typeface="PT_Russia Text" panose="02000503000000020004" pitchFamily="2" charset="0"/>
                        <a:cs typeface="+mn-cs"/>
                        <a:sym typeface="Helvetica Ligh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825481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111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825481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125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825481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140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825481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147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86746143"/>
                  </a:ext>
                </a:extLst>
              </a:tr>
              <a:tr h="542568">
                <a:tc>
                  <a:txBody>
                    <a:bodyPr/>
                    <a:lstStyle/>
                    <a:p>
                      <a:pPr marL="0" marR="0" indent="0" algn="ctr" defTabSz="825481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Количество площадок</a:t>
                      </a:r>
                      <a:endParaRPr lang="ru-RU" sz="28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PT_Russia Text" panose="02000503000000020004" pitchFamily="2" charset="0"/>
                        <a:ea typeface="PT_Russia Text" panose="02000503000000020004" pitchFamily="2" charset="0"/>
                        <a:cs typeface="+mn-cs"/>
                        <a:sym typeface="Helvetica Ligh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825481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366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825481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382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825481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475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825481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PT_Russia Text" panose="02000503000000020004" pitchFamily="2" charset="0"/>
                          <a:ea typeface="PT_Russia Text" panose="02000503000000020004" pitchFamily="2" charset="0"/>
                          <a:cs typeface="+mn-cs"/>
                          <a:sym typeface="Helvetica Light"/>
                        </a:rPr>
                        <a:t>565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60988315"/>
                  </a:ext>
                </a:extLst>
              </a:tr>
            </a:tbl>
          </a:graphicData>
        </a:graphic>
      </p:graphicFrame>
      <p:sp>
        <p:nvSpPr>
          <p:cNvPr id="12" name="Shape 142"/>
          <p:cNvSpPr/>
          <p:nvPr/>
        </p:nvSpPr>
        <p:spPr>
          <a:xfrm>
            <a:off x="12674468" y="7290048"/>
            <a:ext cx="11233248" cy="1087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799" tIns="50799" rIns="50799" bIns="50799">
            <a:spAutoFit/>
          </a:bodyPr>
          <a:lstStyle/>
          <a:p>
            <a:pPr>
              <a:defRPr sz="7500">
                <a:latin typeface="PT_Russia Text Bold"/>
                <a:ea typeface="PT_Russia Text Bold"/>
                <a:cs typeface="PT_Russia Text Bold"/>
                <a:sym typeface="PT_Russia Text Bold"/>
              </a:defRPr>
            </a:pPr>
            <a:r>
              <a:rPr lang="ru-RU" sz="3200" dirty="0" smtClean="0">
                <a:latin typeface="PT_Russia Text Medium" panose="02000503000000020004" pitchFamily="2" charset="0"/>
                <a:ea typeface="PT_Russia Text Medium" panose="02000503000000020004" pitchFamily="2" charset="0"/>
              </a:rPr>
              <a:t>Поступления доходов в областной бюджет, тыс. руб. (госпошлина)</a:t>
            </a:r>
            <a:endParaRPr sz="3200" dirty="0">
              <a:latin typeface="PT_Russia Text Medium" panose="02000503000000020004" pitchFamily="2" charset="0"/>
              <a:ea typeface="PT_Russia Text Medium" panose="02000503000000020004" pitchFamily="2" charset="0"/>
            </a:endParaRPr>
          </a:p>
        </p:txBody>
      </p:sp>
      <p:graphicFrame>
        <p:nvGraphicFramePr>
          <p:cNvPr id="16" name="Chart 156"/>
          <p:cNvGraphicFramePr/>
          <p:nvPr>
            <p:extLst>
              <p:ext uri="{D42A27DB-BD31-4B8C-83A1-F6EECF244321}">
                <p14:modId xmlns:p14="http://schemas.microsoft.com/office/powerpoint/2010/main" val="2971571921"/>
              </p:ext>
            </p:extLst>
          </p:nvPr>
        </p:nvGraphicFramePr>
        <p:xfrm>
          <a:off x="12480032" y="8377523"/>
          <a:ext cx="11413268" cy="6833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Shape 142"/>
          <p:cNvSpPr/>
          <p:nvPr/>
        </p:nvSpPr>
        <p:spPr>
          <a:xfrm>
            <a:off x="1937762" y="7290048"/>
            <a:ext cx="9807910" cy="15799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799" tIns="50799" rIns="50799" bIns="50799">
            <a:spAutoFit/>
          </a:bodyPr>
          <a:lstStyle/>
          <a:p>
            <a:pPr>
              <a:defRPr sz="7500">
                <a:latin typeface="PT_Russia Text Bold"/>
                <a:ea typeface="PT_Russia Text Bold"/>
                <a:cs typeface="PT_Russia Text Bold"/>
                <a:sym typeface="PT_Russia Text Bold"/>
              </a:defRPr>
            </a:pPr>
            <a:r>
              <a:rPr lang="ru-RU" sz="3200" dirty="0" smtClean="0">
                <a:latin typeface="PT_Russia Text Medium" panose="02000503000000020004" pitchFamily="2" charset="0"/>
                <a:ea typeface="PT_Russia Text Medium" panose="02000503000000020004" pitchFamily="2" charset="0"/>
              </a:rPr>
              <a:t>Количество рассмотренных заявлений на выдачу, продление, переоформление лицензий</a:t>
            </a:r>
            <a:endParaRPr sz="3200" dirty="0">
              <a:latin typeface="PT_Russia Text Medium" panose="02000503000000020004" pitchFamily="2" charset="0"/>
              <a:ea typeface="PT_Russia Text Medium" panose="02000503000000020004" pitchFamily="2" charset="0"/>
            </a:endParaRPr>
          </a:p>
        </p:txBody>
      </p:sp>
      <p:graphicFrame>
        <p:nvGraphicFramePr>
          <p:cNvPr id="11" name="Chart 156"/>
          <p:cNvGraphicFramePr/>
          <p:nvPr>
            <p:extLst>
              <p:ext uri="{D42A27DB-BD31-4B8C-83A1-F6EECF244321}">
                <p14:modId xmlns:p14="http://schemas.microsoft.com/office/powerpoint/2010/main" val="310720549"/>
              </p:ext>
            </p:extLst>
          </p:nvPr>
        </p:nvGraphicFramePr>
        <p:xfrm>
          <a:off x="331900" y="7911392"/>
          <a:ext cx="12671110" cy="5666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943528" y="1757239"/>
            <a:ext cx="7704856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PT_Russia Text Medium" panose="02000503000000020004" pitchFamily="2" charset="0"/>
                <a:ea typeface="PT_Russia Text Medium" panose="02000503000000020004" pitchFamily="2" charset="0"/>
                <a:sym typeface="Helvetica Light"/>
              </a:rPr>
              <a:t>Количество действующих лицензий</a:t>
            </a:r>
            <a:endParaRPr kumimoji="0" lang="ru-RU" sz="3200" b="1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PT_Russia Text Medium" panose="02000503000000020004" pitchFamily="2" charset="0"/>
              <a:ea typeface="PT_Russia Text Medium" panose="02000503000000020004" pitchFamily="2" charset="0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5978553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2670</TotalTime>
  <Words>654</Words>
  <Application>Microsoft Office PowerPoint</Application>
  <PresentationFormat>Произвольный</PresentationFormat>
  <Paragraphs>175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Black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Вицына Марина Михайловна</dc:creator>
  <cp:lastModifiedBy>Ча Виктория Витальевна</cp:lastModifiedBy>
  <cp:revision>216</cp:revision>
  <cp:lastPrinted>2020-01-21T02:08:32Z</cp:lastPrinted>
  <dcterms:modified xsi:type="dcterms:W3CDTF">2020-02-26T04:40:17Z</dcterms:modified>
</cp:coreProperties>
</file>